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notesMasterIdLst>
    <p:notesMasterId r:id="rId18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</p:sldIdLst>
  <p:sldSz cx="12192000" cy="6858000"/>
  <p:notesSz cx="12192000" cy="6858000"/>
  <p:defaultTextStyle>
    <a:defPPr>
      <a:defRPr lang="fr-FR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0" d="100"/>
          <a:sy n="100" d="100"/>
        </p:scale>
        <p:origin x="378" y="90"/>
      </p:cViewPr>
      <p:guideLst>
        <p:guide pos="3877"/>
        <p:guide pos="2160" orient="horz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theme" Target="theme/theme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 /><Relationship Id="rId20" Type="http://schemas.openxmlformats.org/officeDocument/2006/relationships/tableStyles" Target="tableStyles.xml" /><Relationship Id="rId21" Type="http://schemas.openxmlformats.org/officeDocument/2006/relationships/viewProps" Target="viewProps.xml" /></Relationships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2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3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 ?>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 ?>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217793" indent="-217793">
              <a:buFont typeface="Arial"/>
              <a:buChar char="–"/>
              <a:defRPr/>
            </a:pPr>
            <a:endParaRPr/>
          </a:p>
          <a:p>
            <a:pPr>
              <a:defRPr/>
            </a:pPr>
            <a:endParaRPr/>
          </a:p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00489900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206662551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217792" indent="-217792">
              <a:buFont typeface="Arial"/>
              <a:buChar char="–"/>
              <a:defRPr/>
            </a:pPr>
            <a:endParaRPr/>
          </a:p>
          <a:p>
            <a:pPr>
              <a:defRPr/>
            </a:pPr>
            <a:endParaRPr/>
          </a:p>
          <a:p>
            <a:pPr>
              <a:defRPr/>
            </a:pPr>
            <a:endParaRPr/>
          </a:p>
        </p:txBody>
      </p:sp>
      <p:sp>
        <p:nvSpPr>
          <p:cNvPr id="4714162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J’ai modifié direct dans le texte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fr-FR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fr-FR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fr-FR"/>
              <a:t/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fr-FR"/>
              <a:t/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fr-FR"/>
              <a:t>Click to edit Master text styles</a:t>
            </a:r>
            <a:endParaRPr/>
          </a:p>
          <a:p>
            <a:pPr lvl="1">
              <a:defRPr/>
            </a:pPr>
            <a:r>
              <a:rPr lang="fr-FR"/>
              <a:t>Second level</a:t>
            </a:r>
            <a:endParaRPr/>
          </a:p>
          <a:p>
            <a:pPr lvl="2">
              <a:defRPr/>
            </a:pPr>
            <a:r>
              <a:rPr lang="fr-FR"/>
              <a:t>Third level</a:t>
            </a:r>
            <a:endParaRPr/>
          </a:p>
          <a:p>
            <a:pPr lvl="3">
              <a:defRPr/>
            </a:pPr>
            <a:r>
              <a:rPr lang="fr-FR"/>
              <a:t>Fourth level</a:t>
            </a:r>
            <a:endParaRPr/>
          </a:p>
          <a:p>
            <a:pPr lvl="4">
              <a:defRPr/>
            </a:pPr>
            <a:r>
              <a:rPr lang="fr-FR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fr-FR"/>
              <a:t/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fr-FR"/>
              <a:t/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fr-FR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fr-FR"/>
              <a:t>Click to edit Master text styles</a:t>
            </a:r>
            <a:endParaRPr/>
          </a:p>
          <a:p>
            <a:pPr lvl="1">
              <a:defRPr/>
            </a:pPr>
            <a:r>
              <a:rPr lang="fr-FR"/>
              <a:t>Second level</a:t>
            </a:r>
            <a:endParaRPr/>
          </a:p>
          <a:p>
            <a:pPr lvl="2">
              <a:defRPr/>
            </a:pPr>
            <a:r>
              <a:rPr lang="fr-FR"/>
              <a:t>Third level</a:t>
            </a:r>
            <a:endParaRPr/>
          </a:p>
          <a:p>
            <a:pPr lvl="3">
              <a:defRPr/>
            </a:pPr>
            <a:r>
              <a:rPr lang="fr-FR"/>
              <a:t>Fourth level</a:t>
            </a:r>
            <a:endParaRPr/>
          </a:p>
          <a:p>
            <a:pPr lvl="4">
              <a:defRPr/>
            </a:pPr>
            <a:r>
              <a:rPr lang="fr-FR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fr-FR"/>
              <a:t/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fr-FR"/>
              <a:t/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fr-FR"/>
              <a:t>Click to edit Master text styles</a:t>
            </a:r>
            <a:endParaRPr/>
          </a:p>
          <a:p>
            <a:pPr lvl="1">
              <a:defRPr/>
            </a:pPr>
            <a:r>
              <a:rPr lang="fr-FR"/>
              <a:t>Second level</a:t>
            </a:r>
            <a:endParaRPr/>
          </a:p>
          <a:p>
            <a:pPr lvl="2">
              <a:defRPr/>
            </a:pPr>
            <a:r>
              <a:rPr lang="fr-FR"/>
              <a:t>Third level</a:t>
            </a:r>
            <a:endParaRPr/>
          </a:p>
          <a:p>
            <a:pPr lvl="3">
              <a:defRPr/>
            </a:pPr>
            <a:r>
              <a:rPr lang="fr-FR"/>
              <a:t>Fourth level</a:t>
            </a:r>
            <a:endParaRPr/>
          </a:p>
          <a:p>
            <a:pPr lvl="4">
              <a:defRPr/>
            </a:pPr>
            <a:r>
              <a:rPr lang="fr-FR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fr-FR"/>
              <a:t/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fr-FR"/>
              <a:t/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fr-FR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Click to edit Master text styles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fr-FR"/>
              <a:t/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fr-FR"/>
              <a:t/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fr-FR"/>
              <a:t>Click to edit Master text styles</a:t>
            </a:r>
            <a:endParaRPr/>
          </a:p>
          <a:p>
            <a:pPr lvl="1">
              <a:defRPr/>
            </a:pPr>
            <a:r>
              <a:rPr lang="fr-FR"/>
              <a:t>Second level</a:t>
            </a:r>
            <a:endParaRPr/>
          </a:p>
          <a:p>
            <a:pPr lvl="2">
              <a:defRPr/>
            </a:pPr>
            <a:r>
              <a:rPr lang="fr-FR"/>
              <a:t>Third level</a:t>
            </a:r>
            <a:endParaRPr/>
          </a:p>
          <a:p>
            <a:pPr lvl="3">
              <a:defRPr/>
            </a:pPr>
            <a:r>
              <a:rPr lang="fr-FR"/>
              <a:t>Fourth level</a:t>
            </a:r>
            <a:endParaRPr/>
          </a:p>
          <a:p>
            <a:pPr lvl="4">
              <a:defRPr/>
            </a:pPr>
            <a:r>
              <a:rPr lang="fr-FR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fr-FR"/>
              <a:t>Click to edit Master text styles</a:t>
            </a:r>
            <a:endParaRPr/>
          </a:p>
          <a:p>
            <a:pPr lvl="1">
              <a:defRPr/>
            </a:pPr>
            <a:r>
              <a:rPr lang="fr-FR"/>
              <a:t>Second level</a:t>
            </a:r>
            <a:endParaRPr/>
          </a:p>
          <a:p>
            <a:pPr lvl="2">
              <a:defRPr/>
            </a:pPr>
            <a:r>
              <a:rPr lang="fr-FR"/>
              <a:t>Third level</a:t>
            </a:r>
            <a:endParaRPr/>
          </a:p>
          <a:p>
            <a:pPr lvl="3">
              <a:defRPr/>
            </a:pPr>
            <a:r>
              <a:rPr lang="fr-FR"/>
              <a:t>Fourth level</a:t>
            </a:r>
            <a:endParaRPr/>
          </a:p>
          <a:p>
            <a:pPr lvl="4">
              <a:defRPr/>
            </a:pPr>
            <a:r>
              <a:rPr lang="fr-FR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fr-FR"/>
              <a:t/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fr-FR"/>
              <a:t/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fr-FR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Click to edit Master text styles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fr-FR"/>
              <a:t>Click to edit Master text styles</a:t>
            </a:r>
            <a:endParaRPr/>
          </a:p>
          <a:p>
            <a:pPr lvl="1">
              <a:defRPr/>
            </a:pPr>
            <a:r>
              <a:rPr lang="fr-FR"/>
              <a:t>Second level</a:t>
            </a:r>
            <a:endParaRPr/>
          </a:p>
          <a:p>
            <a:pPr lvl="2">
              <a:defRPr/>
            </a:pPr>
            <a:r>
              <a:rPr lang="fr-FR"/>
              <a:t>Third level</a:t>
            </a:r>
            <a:endParaRPr/>
          </a:p>
          <a:p>
            <a:pPr lvl="3">
              <a:defRPr/>
            </a:pPr>
            <a:r>
              <a:rPr lang="fr-FR"/>
              <a:t>Fourth level</a:t>
            </a:r>
            <a:endParaRPr/>
          </a:p>
          <a:p>
            <a:pPr lvl="4">
              <a:defRPr/>
            </a:pPr>
            <a:r>
              <a:rPr lang="fr-FR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Click to edit Master text styles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fr-FR"/>
              <a:t>Click to edit Master text styles</a:t>
            </a:r>
            <a:endParaRPr/>
          </a:p>
          <a:p>
            <a:pPr lvl="1">
              <a:defRPr/>
            </a:pPr>
            <a:r>
              <a:rPr lang="fr-FR"/>
              <a:t>Second level</a:t>
            </a:r>
            <a:endParaRPr/>
          </a:p>
          <a:p>
            <a:pPr lvl="2">
              <a:defRPr/>
            </a:pPr>
            <a:r>
              <a:rPr lang="fr-FR"/>
              <a:t>Third level</a:t>
            </a:r>
            <a:endParaRPr/>
          </a:p>
          <a:p>
            <a:pPr lvl="3">
              <a:defRPr/>
            </a:pPr>
            <a:r>
              <a:rPr lang="fr-FR"/>
              <a:t>Fourth level</a:t>
            </a:r>
            <a:endParaRPr/>
          </a:p>
          <a:p>
            <a:pPr lvl="4">
              <a:defRPr/>
            </a:pPr>
            <a:r>
              <a:rPr lang="fr-FR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fr-FR"/>
              <a:t/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fr-FR"/>
              <a:t/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fr-FR"/>
              <a:t/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fr-FR"/>
              <a:t/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fr-FR"/>
              <a:t/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fr-FR"/>
              <a:t/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fr-FR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fr-FR"/>
              <a:t>Click to edit Master text styles</a:t>
            </a:r>
            <a:endParaRPr/>
          </a:p>
          <a:p>
            <a:pPr lvl="1">
              <a:defRPr/>
            </a:pPr>
            <a:r>
              <a:rPr lang="fr-FR"/>
              <a:t>Second level</a:t>
            </a:r>
            <a:endParaRPr/>
          </a:p>
          <a:p>
            <a:pPr lvl="2">
              <a:defRPr/>
            </a:pPr>
            <a:r>
              <a:rPr lang="fr-FR"/>
              <a:t>Third level</a:t>
            </a:r>
            <a:endParaRPr/>
          </a:p>
          <a:p>
            <a:pPr lvl="3">
              <a:defRPr/>
            </a:pPr>
            <a:r>
              <a:rPr lang="fr-FR"/>
              <a:t>Fourth level</a:t>
            </a:r>
            <a:endParaRPr/>
          </a:p>
          <a:p>
            <a:pPr lvl="4">
              <a:defRPr/>
            </a:pPr>
            <a:r>
              <a:rPr lang="fr-FR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fr-FR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fr-FR"/>
              <a:t/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fr-FR"/>
              <a:t/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fr-FR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ChangeAspect="1"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fr-FR"/>
              <a:t>Click icon to add picture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fr-FR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fr-FR"/>
              <a:t/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fr-FR"/>
              <a:t/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fr-FR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fr-FR"/>
              <a:t>Click to edit Master text styles</a:t>
            </a:r>
            <a:endParaRPr/>
          </a:p>
          <a:p>
            <a:pPr lvl="1">
              <a:defRPr/>
            </a:pPr>
            <a:r>
              <a:rPr lang="fr-FR"/>
              <a:t>Second level</a:t>
            </a:r>
            <a:endParaRPr/>
          </a:p>
          <a:p>
            <a:pPr lvl="2">
              <a:defRPr/>
            </a:pPr>
            <a:r>
              <a:rPr lang="fr-FR"/>
              <a:t>Third level</a:t>
            </a:r>
            <a:endParaRPr/>
          </a:p>
          <a:p>
            <a:pPr lvl="3">
              <a:defRPr/>
            </a:pPr>
            <a:r>
              <a:rPr lang="fr-FR"/>
              <a:t>Fourth level</a:t>
            </a:r>
            <a:endParaRPr/>
          </a:p>
          <a:p>
            <a:pPr lvl="4">
              <a:defRPr/>
            </a:pPr>
            <a:r>
              <a:rPr lang="fr-FR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CC18F51-09EC-435C-A3BA-64A766E099C0}" type="datetimeFigureOut">
              <a:rPr lang="fr-FR"/>
              <a:t/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395586-F03A-48D1-94DF-16B239DF4FB5}" type="slidenum">
              <a:rPr lang="fr-FR"/>
              <a:t/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hyperlink" Target="mailto:aurelien.pavageau@babel.coop" TargetMode="External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2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2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2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21443928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-14221" y="0"/>
            <a:ext cx="12202586" cy="6858000"/>
          </a:xfrm>
          <a:prstGeom prst="rect">
            <a:avLst/>
          </a:prstGeom>
        </p:spPr>
      </p:pic>
      <p:sp>
        <p:nvSpPr>
          <p:cNvPr id="925711328" name=""/>
          <p:cNvSpPr/>
          <p:nvPr/>
        </p:nvSpPr>
        <p:spPr bwMode="auto">
          <a:xfrm flipH="0" flipV="0">
            <a:off x="-76932" y="268652"/>
            <a:ext cx="12345865" cy="647211"/>
          </a:xfrm>
          <a:prstGeom prst="rect">
            <a:avLst/>
          </a:prstGeom>
          <a:solidFill>
            <a:schemeClr val="accent2">
              <a:lumMod val="40000"/>
              <a:lumOff val="60000"/>
              <a:alpha val="84999"/>
            </a:scheme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90311881" name=""/>
          <p:cNvSpPr txBox="1"/>
          <p:nvPr/>
        </p:nvSpPr>
        <p:spPr bwMode="auto">
          <a:xfrm flipH="0" flipV="0">
            <a:off x="952734" y="275420"/>
            <a:ext cx="10276949" cy="64044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sz="3600"/>
              <a:t>L’atelier découverte « Commun Démocratique »</a:t>
            </a:r>
            <a:endParaRPr/>
          </a:p>
        </p:txBody>
      </p:sp>
      <p:pic>
        <p:nvPicPr>
          <p:cNvPr id="1762532565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4926504" y="5652900"/>
            <a:ext cx="2338990" cy="8135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00062222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21298319" flipH="0" flipV="0">
            <a:off x="6397402" y="3570759"/>
            <a:ext cx="8801419" cy="5924579"/>
          </a:xfrm>
          <a:prstGeom prst="rect">
            <a:avLst/>
          </a:prstGeom>
        </p:spPr>
      </p:pic>
      <p:sp>
        <p:nvSpPr>
          <p:cNvPr id="1471392260" name=""/>
          <p:cNvSpPr/>
          <p:nvPr/>
        </p:nvSpPr>
        <p:spPr bwMode="auto">
          <a:xfrm flipH="0" flipV="0">
            <a:off x="-84229" y="268652"/>
            <a:ext cx="12345864" cy="647210"/>
          </a:xfrm>
          <a:prstGeom prst="rect">
            <a:avLst/>
          </a:prstGeom>
          <a:solidFill>
            <a:schemeClr val="accent1">
              <a:lumMod val="75000"/>
              <a:alpha val="99999"/>
            </a:scheme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829193" name=""/>
          <p:cNvSpPr txBox="1"/>
          <p:nvPr/>
        </p:nvSpPr>
        <p:spPr bwMode="auto">
          <a:xfrm flipH="0" flipV="0">
            <a:off x="387933" y="268651"/>
            <a:ext cx="4027504" cy="64044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3600"/>
              <a:t>Incriptions</a:t>
            </a:r>
            <a:endParaRPr sz="3600"/>
          </a:p>
        </p:txBody>
      </p:sp>
      <p:pic>
        <p:nvPicPr>
          <p:cNvPr id="864133500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870386" y="4373580"/>
            <a:ext cx="561109" cy="561109"/>
          </a:xfrm>
          <a:prstGeom prst="rect">
            <a:avLst/>
          </a:prstGeom>
        </p:spPr>
      </p:pic>
      <p:pic>
        <p:nvPicPr>
          <p:cNvPr id="139676137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933149" y="5151180"/>
            <a:ext cx="435582" cy="435582"/>
          </a:xfrm>
          <a:prstGeom prst="rect">
            <a:avLst/>
          </a:prstGeom>
        </p:spPr>
      </p:pic>
      <p:sp>
        <p:nvSpPr>
          <p:cNvPr id="741581613" name=""/>
          <p:cNvSpPr txBox="1"/>
          <p:nvPr/>
        </p:nvSpPr>
        <p:spPr bwMode="auto">
          <a:xfrm flipH="0" flipV="0">
            <a:off x="870385" y="1977224"/>
            <a:ext cx="11600400" cy="448092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2700"/>
              <a:t>Cet atelier vous intéresse ?</a:t>
            </a:r>
            <a:endParaRPr sz="2700"/>
          </a:p>
          <a:p>
            <a:pPr>
              <a:defRPr/>
            </a:pPr>
            <a:r>
              <a:rPr sz="2700"/>
              <a:t>Vous voulez savoir si il y en a un d’organisé prêt de chez vous</a:t>
            </a:r>
            <a:r>
              <a:rPr sz="2700"/>
              <a:t> ?</a:t>
            </a:r>
            <a:endParaRPr sz="2700"/>
          </a:p>
          <a:p>
            <a:pPr>
              <a:defRPr/>
            </a:pPr>
            <a:endParaRPr sz="2700"/>
          </a:p>
          <a:p>
            <a:pPr>
              <a:defRPr/>
            </a:pPr>
            <a:endParaRPr sz="2700"/>
          </a:p>
          <a:p>
            <a:pPr>
              <a:defRPr/>
            </a:pPr>
            <a:r>
              <a:rPr sz="2700"/>
              <a:t>Merci de contacter Aurélien :</a:t>
            </a:r>
            <a:endParaRPr sz="2700"/>
          </a:p>
          <a:p>
            <a:pPr>
              <a:defRPr/>
            </a:pPr>
            <a:endParaRPr sz="2700"/>
          </a:p>
          <a:p>
            <a:pPr>
              <a:defRPr/>
            </a:pPr>
            <a:endParaRPr sz="2700"/>
          </a:p>
          <a:p>
            <a:pPr>
              <a:defRPr/>
            </a:pPr>
            <a:endParaRPr sz="2700"/>
          </a:p>
          <a:p>
            <a:pPr>
              <a:defRPr/>
            </a:pPr>
            <a:endParaRPr sz="2700"/>
          </a:p>
          <a:p>
            <a:pPr>
              <a:defRPr/>
            </a:pPr>
            <a:endParaRPr sz="2700"/>
          </a:p>
          <a:p>
            <a:pPr>
              <a:defRPr/>
            </a:pPr>
            <a:r>
              <a:rPr/>
              <a:t> </a:t>
            </a:r>
            <a:endParaRPr/>
          </a:p>
        </p:txBody>
      </p:sp>
      <p:sp>
        <p:nvSpPr>
          <p:cNvPr id="1446103692" name=""/>
          <p:cNvSpPr txBox="1"/>
          <p:nvPr/>
        </p:nvSpPr>
        <p:spPr bwMode="auto">
          <a:xfrm flipH="0" flipV="0">
            <a:off x="1368730" y="4373580"/>
            <a:ext cx="6199231" cy="77760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fr-FR" sz="27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: </a:t>
            </a:r>
            <a:r>
              <a:rPr lang="fr-FR" sz="2700" b="0" i="0" u="sng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  <a:hlinkClick r:id="rId5" tooltip="mailto:aurelien.pavageau@babel.coop"/>
              </a:rPr>
              <a:t>aurelien.pavageau@babel.coop</a:t>
            </a:r>
            <a:endParaRPr sz="1800"/>
          </a:p>
          <a:p>
            <a:pPr>
              <a:defRPr/>
            </a:pPr>
            <a:endParaRPr/>
          </a:p>
        </p:txBody>
      </p:sp>
      <p:sp>
        <p:nvSpPr>
          <p:cNvPr id="1552186796" name=""/>
          <p:cNvSpPr txBox="1"/>
          <p:nvPr/>
        </p:nvSpPr>
        <p:spPr bwMode="auto">
          <a:xfrm flipH="0" flipV="0">
            <a:off x="1368730" y="5117332"/>
            <a:ext cx="3498619" cy="5032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2700"/>
              <a:t> : 06.64.79.74.44</a:t>
            </a:r>
            <a:endParaRPr sz="27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5015201" name=""/>
          <p:cNvSpPr txBox="1"/>
          <p:nvPr/>
        </p:nvSpPr>
        <p:spPr bwMode="auto">
          <a:xfrm rot="10799989" flipH="0" flipV="1">
            <a:off x="5631983" y="5194755"/>
            <a:ext cx="5788134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endParaRPr/>
          </a:p>
        </p:txBody>
      </p:sp>
      <p:sp>
        <p:nvSpPr>
          <p:cNvPr id="1676730887" name=""/>
          <p:cNvSpPr txBox="1"/>
          <p:nvPr/>
        </p:nvSpPr>
        <p:spPr bwMode="auto">
          <a:xfrm flipH="0" flipV="0">
            <a:off x="441822" y="4257378"/>
            <a:ext cx="11471404" cy="31550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endParaRPr sz="2500"/>
          </a:p>
          <a:p>
            <a:pPr algn="ctr">
              <a:defRPr/>
            </a:pPr>
            <a:r>
              <a:rPr sz="2500"/>
              <a:t>Les fondements des Communs démocratiques étaient nés ... </a:t>
            </a:r>
            <a:endParaRPr sz="2500"/>
          </a:p>
          <a:p>
            <a:pPr algn="ctr">
              <a:defRPr/>
            </a:pPr>
            <a:r>
              <a:rPr sz="2500"/>
              <a:t>et l’aventure continue avec vous !</a:t>
            </a:r>
            <a:endParaRPr sz="2600"/>
          </a:p>
          <a:p>
            <a:pPr marL="283879" indent="-283879">
              <a:buFont typeface="Arial"/>
              <a:buChar char="•"/>
              <a:defRPr/>
            </a:pPr>
            <a:endParaRPr/>
          </a:p>
          <a:p>
            <a:pPr marL="283879" indent="-283879">
              <a:buFont typeface="Arial"/>
              <a:buChar char="•"/>
              <a:defRPr/>
            </a:pPr>
            <a:endParaRPr/>
          </a:p>
          <a:p>
            <a:pPr>
              <a:defRPr/>
            </a:pPr>
            <a:endParaRPr/>
          </a:p>
          <a:p>
            <a:pPr>
              <a:defRPr/>
            </a:pPr>
            <a:endParaRPr/>
          </a:p>
          <a:p>
            <a:pPr>
              <a:defRPr/>
            </a:pPr>
            <a:endParaRPr/>
          </a:p>
          <a:p>
            <a:pPr>
              <a:defRPr/>
            </a:pPr>
            <a:r>
              <a:rPr/>
              <a:t> </a:t>
            </a:r>
            <a:endParaRPr/>
          </a:p>
          <a:p>
            <a:pPr>
              <a:defRPr/>
            </a:pPr>
            <a:endParaRPr/>
          </a:p>
        </p:txBody>
      </p:sp>
      <p:pic>
        <p:nvPicPr>
          <p:cNvPr id="964785803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2911029" y="5684406"/>
            <a:ext cx="6668326" cy="1225345"/>
          </a:xfrm>
          <a:prstGeom prst="rect">
            <a:avLst/>
          </a:prstGeom>
        </p:spPr>
      </p:pic>
      <p:pic>
        <p:nvPicPr>
          <p:cNvPr id="39201261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4823211" y="175083"/>
            <a:ext cx="2684511" cy="933740"/>
          </a:xfrm>
          <a:prstGeom prst="rect">
            <a:avLst/>
          </a:prstGeom>
        </p:spPr>
      </p:pic>
      <p:sp>
        <p:nvSpPr>
          <p:cNvPr id="1532059764" name=""/>
          <p:cNvSpPr txBox="1"/>
          <p:nvPr/>
        </p:nvSpPr>
        <p:spPr bwMode="auto">
          <a:xfrm flipH="0" flipV="0">
            <a:off x="4324134" y="1843941"/>
            <a:ext cx="914400" cy="36611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endParaRPr/>
          </a:p>
        </p:txBody>
      </p:sp>
      <p:sp>
        <p:nvSpPr>
          <p:cNvPr id="1655264373" name=""/>
          <p:cNvSpPr txBox="1"/>
          <p:nvPr/>
        </p:nvSpPr>
        <p:spPr bwMode="auto">
          <a:xfrm flipH="0" flipV="0">
            <a:off x="825977" y="1498575"/>
            <a:ext cx="11285675" cy="27587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25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Babel.Coop a été créée en 2016, avec l’intention de vivre dans </a:t>
            </a:r>
            <a:r>
              <a:rPr lang="fr-FR" sz="25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notre organisation la démocratie que l’on rêverait de vivre en tant que citoyen. </a:t>
            </a:r>
            <a:endParaRPr lang="fr-FR" sz="2500" b="0" i="0" u="none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l">
              <a:defRPr/>
            </a:pPr>
            <a:r>
              <a:rPr lang="fr-FR" sz="25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Notre constitution pose les principes suivants :</a:t>
            </a:r>
            <a:endParaRPr sz="2500"/>
          </a:p>
          <a:p>
            <a:pPr algn="l">
              <a:defRPr/>
            </a:pPr>
            <a:endParaRPr lang="fr-FR" sz="2500" b="0" i="0" u="none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283878" indent="-283878" algn="l">
              <a:buFont typeface="Arial"/>
              <a:buChar char="•"/>
              <a:defRPr/>
            </a:pPr>
            <a:r>
              <a:rPr lang="fr-FR" sz="25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notre communauté est souveraine</a:t>
            </a:r>
            <a:r>
              <a:rPr lang="fr-FR" sz="25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,</a:t>
            </a:r>
            <a:endParaRPr sz="2500"/>
          </a:p>
          <a:p>
            <a:pPr marL="283878" indent="-283878" algn="l">
              <a:buFont typeface="Arial"/>
              <a:buChar char="•"/>
              <a:defRPr/>
            </a:pPr>
            <a:r>
              <a:rPr lang="fr-FR" sz="25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chacun.e est libre dans le respect des règles définies par le collectif,</a:t>
            </a:r>
            <a:endParaRPr sz="25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360978" indent="-360978">
              <a:buFont typeface="Arial"/>
              <a:buChar char="•"/>
              <a:defRPr/>
            </a:pPr>
            <a:r>
              <a:rPr lang="fr-FR" sz="25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nos valeurs de liberté, de partage, et d’équité sont des droits garantis.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09938536" name=""/>
          <p:cNvSpPr/>
          <p:nvPr/>
        </p:nvSpPr>
        <p:spPr bwMode="auto">
          <a:xfrm flipH="0" flipV="0">
            <a:off x="-84230" y="268653"/>
            <a:ext cx="12345865" cy="647211"/>
          </a:xfrm>
          <a:prstGeom prst="rect">
            <a:avLst/>
          </a:prstGeom>
          <a:solidFill>
            <a:schemeClr val="accent1">
              <a:lumMod val="50000"/>
              <a:alpha val="99999"/>
            </a:scheme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52638287" name=""/>
          <p:cNvSpPr/>
          <p:nvPr/>
        </p:nvSpPr>
        <p:spPr bwMode="auto">
          <a:xfrm flipH="0" flipV="0">
            <a:off x="-84230" y="-73269"/>
            <a:ext cx="3480288" cy="699721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64121042" name=""/>
          <p:cNvPicPr/>
          <p:nvPr/>
        </p:nvPicPr>
        <p:blipFill>
          <a:blip r:embed="rId2"/>
          <a:stretch/>
        </p:blipFill>
        <p:spPr bwMode="auto">
          <a:xfrm>
            <a:off x="930080" y="1413833"/>
            <a:ext cx="1665972" cy="1584618"/>
          </a:xfrm>
          <a:prstGeom prst="rect">
            <a:avLst/>
          </a:prstGeom>
          <a:ln>
            <a:noFill/>
          </a:ln>
          <a:effectLst/>
        </p:spPr>
      </p:pic>
      <p:sp>
        <p:nvSpPr>
          <p:cNvPr id="439257575" name=""/>
          <p:cNvSpPr txBox="1"/>
          <p:nvPr/>
        </p:nvSpPr>
        <p:spPr bwMode="auto">
          <a:xfrm flipH="0" flipV="0">
            <a:off x="-34100" y="3761153"/>
            <a:ext cx="3447798" cy="14329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sz="2200">
                <a:solidFill>
                  <a:schemeClr val="bg1"/>
                </a:solidFill>
              </a:rPr>
              <a:t>Fondateur de Babel.Coop</a:t>
            </a:r>
            <a:endParaRPr sz="220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sz="2200">
                <a:solidFill>
                  <a:schemeClr val="bg1"/>
                </a:solidFill>
              </a:rPr>
              <a:t>&amp;</a:t>
            </a:r>
            <a:endParaRPr sz="220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sz="2200">
                <a:solidFill>
                  <a:schemeClr val="bg1"/>
                </a:solidFill>
              </a:rPr>
              <a:t>Créateur des Communs Démocratiques</a:t>
            </a:r>
            <a:endParaRPr/>
          </a:p>
        </p:txBody>
      </p:sp>
      <p:sp>
        <p:nvSpPr>
          <p:cNvPr id="691954790" name=""/>
          <p:cNvSpPr txBox="1"/>
          <p:nvPr/>
        </p:nvSpPr>
        <p:spPr bwMode="auto">
          <a:xfrm flipH="0" flipV="0">
            <a:off x="637992" y="2998451"/>
            <a:ext cx="2103969" cy="45756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2400" i="0">
                <a:solidFill>
                  <a:schemeClr val="bg1"/>
                </a:solidFill>
              </a:rPr>
              <a:t>Samir Saidani</a:t>
            </a:r>
            <a:endParaRPr/>
          </a:p>
        </p:txBody>
      </p:sp>
      <p:sp>
        <p:nvSpPr>
          <p:cNvPr id="1254590707" name=""/>
          <p:cNvSpPr txBox="1"/>
          <p:nvPr/>
        </p:nvSpPr>
        <p:spPr bwMode="auto">
          <a:xfrm flipH="0" flipV="0">
            <a:off x="3284981" y="325378"/>
            <a:ext cx="10226696" cy="5337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2900">
                <a:solidFill>
                  <a:schemeClr val="bg1"/>
                </a:solidFill>
              </a:rPr>
              <a:t>Formations et expériences des animateurs de l’atelier</a:t>
            </a:r>
            <a:endParaRPr sz="2800">
              <a:solidFill>
                <a:schemeClr val="bg1"/>
              </a:solidFill>
            </a:endParaRPr>
          </a:p>
        </p:txBody>
      </p:sp>
      <p:sp>
        <p:nvSpPr>
          <p:cNvPr id="1398167506" name=""/>
          <p:cNvSpPr txBox="1"/>
          <p:nvPr/>
        </p:nvSpPr>
        <p:spPr bwMode="auto">
          <a:xfrm flipH="0" flipV="0">
            <a:off x="3565630" y="1611790"/>
            <a:ext cx="10539663" cy="36884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marL="371993" indent="-371993" algn="l">
              <a:buFont typeface="Arial"/>
              <a:buChar char="•"/>
              <a:defRPr/>
            </a:pPr>
            <a:r>
              <a:rPr lang="fr-FR" sz="2600" b="0" i="0" u="none" strike="noStrike" cap="none" spc="0">
                <a:solidFill>
                  <a:schemeClr val="tx1"/>
                </a:solidFill>
                <a:latin typeface="Arial"/>
                <a:ea typeface="Liberation Sans"/>
                <a:cs typeface="Arial"/>
              </a:rPr>
              <a:t>C</a:t>
            </a:r>
            <a:r>
              <a:rPr lang="fr-FR" sz="2600" b="0" i="0" u="none" strike="noStrike" cap="none" spc="0">
                <a:solidFill>
                  <a:schemeClr val="tx1"/>
                </a:solidFill>
                <a:latin typeface="Arial"/>
                <a:ea typeface="Liberation Sans"/>
                <a:cs typeface="Arial"/>
              </a:rPr>
              <a:t>hercheur citoyen en auto-organisation </a:t>
            </a:r>
            <a:endParaRPr lang="fr-FR" sz="2600" b="0" i="0" u="none" strike="noStrike" cap="none" spc="0">
              <a:solidFill>
                <a:schemeClr val="tx1"/>
              </a:solidFill>
              <a:latin typeface="Arial"/>
              <a:ea typeface="Liberation Sans"/>
              <a:cs typeface="Arial"/>
            </a:endParaRPr>
          </a:p>
          <a:p>
            <a:pPr algn="l">
              <a:defRPr/>
            </a:pPr>
            <a:r>
              <a:rPr lang="fr-FR" sz="2600" b="0" i="0" u="none" strike="noStrike" cap="none" spc="0">
                <a:solidFill>
                  <a:schemeClr val="tx1"/>
                </a:solidFill>
                <a:latin typeface="Arial"/>
                <a:ea typeface="Liberation Sans"/>
                <a:cs typeface="Arial"/>
              </a:rPr>
              <a:t>    (formation doctorale à l’université de Caen)</a:t>
            </a:r>
            <a:endParaRPr sz="2600" i="0">
              <a:solidFill>
                <a:schemeClr val="tx1"/>
              </a:solidFill>
              <a:latin typeface="Arial"/>
              <a:cs typeface="Arial"/>
            </a:endParaRPr>
          </a:p>
          <a:p>
            <a:pPr marL="371991" indent="-371991" algn="l">
              <a:buFont typeface="Arial"/>
              <a:buChar char="•"/>
              <a:defRPr/>
            </a:pPr>
            <a:r>
              <a:rPr lang="fr-FR" sz="26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Formation «</a:t>
            </a:r>
            <a:r>
              <a:rPr lang="fr-FR" sz="26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fr-FR" sz="26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Pratiquer Holacratie</a:t>
            </a:r>
            <a:r>
              <a:rPr lang="fr-FR" sz="26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fr-FR" sz="26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» avec </a:t>
            </a:r>
            <a:endParaRPr lang="fr-FR" sz="2600" b="0" i="0" u="none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l">
              <a:defRPr/>
            </a:pPr>
            <a:r>
              <a:rPr lang="fr-FR" sz="26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   </a:t>
            </a:r>
            <a:r>
              <a:rPr lang="fr-FR" sz="26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Brian Robertson</a:t>
            </a:r>
            <a:r>
              <a:rPr sz="2600" b="0" i="0" u="none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fr-FR" sz="26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(fondateur de Holacratie)</a:t>
            </a:r>
            <a:endParaRPr sz="2600" b="0" i="0" u="none">
              <a:solidFill>
                <a:schemeClr val="tx1"/>
              </a:solidFill>
              <a:latin typeface="Arial"/>
              <a:cs typeface="Arial"/>
            </a:endParaRPr>
          </a:p>
          <a:p>
            <a:pPr marL="371993" indent="-371993" algn="l">
              <a:buFont typeface="Arial"/>
              <a:buChar char="•"/>
              <a:defRPr/>
            </a:pPr>
            <a:r>
              <a:rPr sz="2600" b="0" i="0" u="none">
                <a:solidFill>
                  <a:schemeClr val="tx1"/>
                </a:solidFill>
                <a:latin typeface="Arial"/>
                <a:ea typeface="Arial"/>
                <a:cs typeface="Arial"/>
              </a:rPr>
              <a:t>Formation « Coach Holacratie » avec </a:t>
            </a:r>
            <a:r>
              <a:rPr sz="2600" b="0" i="0" u="none">
                <a:solidFill>
                  <a:schemeClr val="tx1"/>
                </a:solidFill>
                <a:latin typeface="Arial"/>
                <a:ea typeface="Arial"/>
                <a:cs typeface="Arial"/>
              </a:rPr>
              <a:t>Brian Robertson</a:t>
            </a:r>
            <a:endParaRPr sz="2600" b="0" i="0" u="none">
              <a:solidFill>
                <a:schemeClr val="tx1"/>
              </a:solidFill>
              <a:latin typeface="Arial"/>
              <a:cs typeface="Arial"/>
            </a:endParaRPr>
          </a:p>
          <a:p>
            <a:pPr marL="371993" indent="-371993" algn="l">
              <a:buFont typeface="Arial"/>
              <a:buChar char="•"/>
              <a:defRPr/>
            </a:pPr>
            <a:r>
              <a:rPr sz="2600" b="0" i="0" u="none">
                <a:solidFill>
                  <a:schemeClr val="tx1"/>
                </a:solidFill>
                <a:latin typeface="Arial"/>
                <a:ea typeface="Arial"/>
                <a:cs typeface="Arial"/>
              </a:rPr>
              <a:t>« Parcours Leader-Souteneur Coopératif »</a:t>
            </a:r>
            <a:endParaRPr sz="2600" b="0" i="0" u="none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l">
              <a:defRPr/>
            </a:pPr>
            <a:r>
              <a:rPr sz="2600" b="0" i="0" u="none">
                <a:solidFill>
                  <a:schemeClr val="tx1"/>
                </a:solidFill>
                <a:latin typeface="Arial"/>
                <a:ea typeface="Arial"/>
                <a:cs typeface="Arial"/>
              </a:rPr>
              <a:t>    &amp; « l’</a:t>
            </a:r>
            <a:r>
              <a:rPr lang="fr-FR" sz="26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Atelier du Nous »</a:t>
            </a:r>
            <a:r>
              <a:rPr sz="2600" b="0" i="0" u="none">
                <a:solidFill>
                  <a:schemeClr val="tx1"/>
                </a:solidFill>
                <a:latin typeface="Arial"/>
                <a:ea typeface="Arial"/>
                <a:cs typeface="Arial"/>
              </a:rPr>
              <a:t> avec </a:t>
            </a:r>
            <a:r>
              <a:rPr lang="fr-FR" sz="26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l’Université du Nous</a:t>
            </a:r>
            <a:endParaRPr sz="2600" b="0" i="0" u="none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371993" indent="-371993" algn="l">
              <a:buFont typeface="Arial"/>
              <a:buChar char="•"/>
              <a:defRPr/>
            </a:pPr>
            <a:r>
              <a:rPr sz="2600" b="0" i="0" u="none">
                <a:solidFill>
                  <a:schemeClr val="tx1"/>
                </a:solidFill>
                <a:latin typeface="Arial"/>
                <a:ea typeface="Arial"/>
                <a:cs typeface="Arial"/>
              </a:rPr>
              <a:t>Consultant-Formateur</a:t>
            </a:r>
            <a:r>
              <a:rPr sz="2600" b="0" i="0" u="none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sz="2600" b="0" i="0" u="none">
                <a:solidFill>
                  <a:schemeClr val="tx1"/>
                </a:solidFill>
                <a:latin typeface="Arial"/>
                <a:ea typeface="Arial"/>
                <a:cs typeface="Arial"/>
              </a:rPr>
              <a:t>Gouvernance partagée</a:t>
            </a:r>
            <a:endParaRPr sz="2600" b="0" i="0" u="none">
              <a:solidFill>
                <a:schemeClr val="tx1"/>
              </a:solidFill>
              <a:latin typeface="Arial"/>
              <a:cs typeface="Arial"/>
            </a:endParaRPr>
          </a:p>
          <a:p>
            <a:pPr algn="l">
              <a:defRPr/>
            </a:pPr>
            <a:endParaRPr sz="2800" i="1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1330415990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9507068" y="5705148"/>
            <a:ext cx="2354202" cy="8188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81540670" name=""/>
          <p:cNvSpPr/>
          <p:nvPr/>
        </p:nvSpPr>
        <p:spPr bwMode="auto">
          <a:xfrm flipH="0" flipV="0">
            <a:off x="-84230" y="268653"/>
            <a:ext cx="12345865" cy="647211"/>
          </a:xfrm>
          <a:prstGeom prst="rect">
            <a:avLst/>
          </a:prstGeom>
          <a:solidFill>
            <a:schemeClr val="accent1">
              <a:lumMod val="50000"/>
              <a:alpha val="99999"/>
            </a:scheme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0612888" name=""/>
          <p:cNvSpPr/>
          <p:nvPr/>
        </p:nvSpPr>
        <p:spPr bwMode="auto">
          <a:xfrm flipH="0" flipV="0">
            <a:off x="-84230" y="-73269"/>
            <a:ext cx="3480288" cy="699721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73847716" name=""/>
          <p:cNvSpPr txBox="1"/>
          <p:nvPr/>
        </p:nvSpPr>
        <p:spPr bwMode="auto">
          <a:xfrm flipH="0" flipV="0">
            <a:off x="-34100" y="3761153"/>
            <a:ext cx="3484878" cy="14329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sz="2200">
                <a:solidFill>
                  <a:schemeClr val="bg1"/>
                </a:solidFill>
              </a:rPr>
              <a:t>Formateur Communs Démocratiques</a:t>
            </a:r>
            <a:endParaRPr sz="220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sz="2200">
                <a:solidFill>
                  <a:schemeClr val="bg1"/>
                </a:solidFill>
              </a:rPr>
              <a:t>&amp;</a:t>
            </a:r>
            <a:endParaRPr sz="220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sz="2200">
                <a:solidFill>
                  <a:schemeClr val="bg1"/>
                </a:solidFill>
              </a:rPr>
              <a:t> Gouvernance Partagée</a:t>
            </a:r>
            <a:endParaRPr/>
          </a:p>
        </p:txBody>
      </p:sp>
      <p:sp>
        <p:nvSpPr>
          <p:cNvPr id="346899435" name=""/>
          <p:cNvSpPr txBox="1"/>
          <p:nvPr/>
        </p:nvSpPr>
        <p:spPr bwMode="auto">
          <a:xfrm flipH="0" flipV="0">
            <a:off x="305313" y="2971440"/>
            <a:ext cx="2831692" cy="45756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2400" i="0">
                <a:solidFill>
                  <a:schemeClr val="bg1"/>
                </a:solidFill>
              </a:rPr>
              <a:t>Aurélien Pavageau</a:t>
            </a:r>
            <a:endParaRPr/>
          </a:p>
        </p:txBody>
      </p:sp>
      <p:sp>
        <p:nvSpPr>
          <p:cNvPr id="1879452210" name=""/>
          <p:cNvSpPr txBox="1"/>
          <p:nvPr/>
        </p:nvSpPr>
        <p:spPr bwMode="auto">
          <a:xfrm flipH="0" flipV="0">
            <a:off x="3286853" y="325378"/>
            <a:ext cx="9083262" cy="5337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2900">
                <a:solidFill>
                  <a:schemeClr val="bg1"/>
                </a:solidFill>
              </a:rPr>
              <a:t>Formations et expériences des animateurs de l’atelier</a:t>
            </a:r>
            <a:endParaRPr sz="2800">
              <a:solidFill>
                <a:schemeClr val="bg1"/>
              </a:solidFill>
            </a:endParaRPr>
          </a:p>
        </p:txBody>
      </p:sp>
      <p:pic>
        <p:nvPicPr>
          <p:cNvPr id="995137338" name=""/>
          <p:cNvPicPr/>
          <p:nvPr/>
        </p:nvPicPr>
        <p:blipFill>
          <a:blip r:embed="rId2"/>
          <a:stretch/>
        </p:blipFill>
        <p:spPr bwMode="auto">
          <a:xfrm>
            <a:off x="916074" y="1383597"/>
            <a:ext cx="1609815" cy="1614855"/>
          </a:xfrm>
          <a:prstGeom prst="rect">
            <a:avLst/>
          </a:prstGeom>
          <a:ln>
            <a:noFill/>
          </a:ln>
          <a:effectLst/>
        </p:spPr>
      </p:pic>
      <p:sp>
        <p:nvSpPr>
          <p:cNvPr id="551742782" name=""/>
          <p:cNvSpPr txBox="1"/>
          <p:nvPr/>
        </p:nvSpPr>
        <p:spPr bwMode="auto">
          <a:xfrm flipH="0" flipV="0">
            <a:off x="3727365" y="1235147"/>
            <a:ext cx="8202598" cy="50600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marL="371993" indent="-371993" algn="l">
              <a:buFont typeface="Arial"/>
              <a:buChar char="•"/>
              <a:defRPr/>
            </a:pPr>
            <a:r>
              <a:rPr sz="2500">
                <a:solidFill>
                  <a:schemeClr val="tx1"/>
                </a:solidFill>
                <a:latin typeface="Arial"/>
                <a:cs typeface="Arial"/>
              </a:rPr>
              <a:t>Formé à la Sociocratie par </a:t>
            </a:r>
            <a:r>
              <a:rPr sz="2500" i="0">
                <a:solidFill>
                  <a:schemeClr val="tx1"/>
                </a:solidFill>
                <a:latin typeface="Arial"/>
                <a:cs typeface="Arial"/>
              </a:rPr>
              <a:t>Gilles Charest</a:t>
            </a:r>
            <a:endParaRPr sz="2500">
              <a:solidFill>
                <a:schemeClr val="tx1"/>
              </a:solidFill>
              <a:latin typeface="Arial"/>
              <a:cs typeface="Arial"/>
            </a:endParaRPr>
          </a:p>
          <a:p>
            <a:pPr marL="371993" indent="-371993" algn="l">
              <a:buFont typeface="Arial"/>
              <a:buChar char="•"/>
              <a:defRPr/>
            </a:pPr>
            <a:r>
              <a:rPr sz="2500">
                <a:solidFill>
                  <a:schemeClr val="tx1"/>
                </a:solidFill>
                <a:latin typeface="Arial"/>
                <a:cs typeface="Arial"/>
              </a:rPr>
              <a:t>Formation « Leadership et gestion des talents »</a:t>
            </a:r>
            <a:endParaRPr sz="2500">
              <a:solidFill>
                <a:schemeClr val="tx1"/>
              </a:solidFill>
              <a:latin typeface="Arial"/>
              <a:cs typeface="Arial"/>
            </a:endParaRPr>
          </a:p>
          <a:p>
            <a:pPr algn="l">
              <a:defRPr/>
            </a:pPr>
            <a:r>
              <a:rPr sz="2500">
                <a:solidFill>
                  <a:schemeClr val="tx1"/>
                </a:solidFill>
                <a:latin typeface="Arial"/>
                <a:cs typeface="Arial"/>
              </a:rPr>
              <a:t>     (The Sociocracy Group)</a:t>
            </a:r>
            <a:endParaRPr sz="2500">
              <a:solidFill>
                <a:schemeClr val="tx1"/>
              </a:solidFill>
              <a:latin typeface="Arial"/>
              <a:cs typeface="Arial"/>
            </a:endParaRPr>
          </a:p>
          <a:p>
            <a:pPr marL="371993" indent="-371993" algn="l">
              <a:buFont typeface="Arial"/>
              <a:buChar char="•"/>
              <a:defRPr/>
            </a:pPr>
            <a:r>
              <a:rPr sz="2500">
                <a:solidFill>
                  <a:schemeClr val="tx1"/>
                </a:solidFill>
                <a:latin typeface="Arial"/>
                <a:cs typeface="Arial"/>
              </a:rPr>
              <a:t>Formation « Diriger une équipe, une organisation »          (The Sociocracy Group)</a:t>
            </a:r>
            <a:endParaRPr sz="2500">
              <a:solidFill>
                <a:schemeClr val="tx1"/>
              </a:solidFill>
              <a:latin typeface="Arial"/>
              <a:cs typeface="Arial"/>
            </a:endParaRPr>
          </a:p>
          <a:p>
            <a:pPr marL="371993" indent="-371993" algn="l">
              <a:buFont typeface="Arial"/>
              <a:buChar char="•"/>
              <a:defRPr/>
            </a:pPr>
            <a:r>
              <a:rPr sz="2500">
                <a:solidFill>
                  <a:schemeClr val="tx1"/>
                </a:solidFill>
                <a:latin typeface="Arial"/>
                <a:cs typeface="Arial"/>
              </a:rPr>
              <a:t>Membre du Centre Français de Sociocratie</a:t>
            </a:r>
            <a:endParaRPr sz="2500">
              <a:solidFill>
                <a:schemeClr val="tx1"/>
              </a:solidFill>
              <a:latin typeface="Arial"/>
              <a:cs typeface="Arial"/>
            </a:endParaRPr>
          </a:p>
          <a:p>
            <a:pPr marL="371993" indent="-371993" algn="l">
              <a:buFont typeface="Arial"/>
              <a:buChar char="•"/>
              <a:defRPr/>
            </a:pPr>
            <a:r>
              <a:rPr sz="2500">
                <a:solidFill>
                  <a:schemeClr val="tx1"/>
                </a:solidFill>
                <a:latin typeface="Arial"/>
                <a:cs typeface="Arial"/>
              </a:rPr>
              <a:t>Formation/Mooc sur la Gouvernance Partagée</a:t>
            </a:r>
            <a:endParaRPr sz="2500">
              <a:solidFill>
                <a:schemeClr val="tx1"/>
              </a:solidFill>
              <a:latin typeface="Arial"/>
              <a:cs typeface="Arial"/>
            </a:endParaRPr>
          </a:p>
          <a:p>
            <a:pPr algn="l">
              <a:defRPr/>
            </a:pPr>
            <a:r>
              <a:rPr sz="2500">
                <a:solidFill>
                  <a:schemeClr val="tx1"/>
                </a:solidFill>
                <a:latin typeface="Arial"/>
                <a:cs typeface="Arial"/>
              </a:rPr>
              <a:t>    (Université du Nous)</a:t>
            </a:r>
            <a:endParaRPr sz="2500">
              <a:solidFill>
                <a:schemeClr val="tx1"/>
              </a:solidFill>
              <a:latin typeface="Arial"/>
              <a:cs typeface="Arial"/>
            </a:endParaRPr>
          </a:p>
          <a:p>
            <a:pPr marL="371993" indent="-371993" algn="l">
              <a:buFont typeface="Arial"/>
              <a:buChar char="•"/>
              <a:defRPr/>
            </a:pPr>
            <a:r>
              <a:rPr sz="2500">
                <a:solidFill>
                  <a:schemeClr val="tx1"/>
                </a:solidFill>
                <a:latin typeface="Arial"/>
                <a:cs typeface="Arial"/>
              </a:rPr>
              <a:t>Formation « Animer des réunions d’équipes coopératives » (Alter Ego Coopération)</a:t>
            </a:r>
            <a:endParaRPr sz="2500">
              <a:solidFill>
                <a:schemeClr val="tx1"/>
              </a:solidFill>
              <a:latin typeface="Arial"/>
              <a:cs typeface="Arial"/>
            </a:endParaRPr>
          </a:p>
          <a:p>
            <a:pPr marL="371991" indent="-371991" algn="l">
              <a:buFont typeface="Arial"/>
              <a:buChar char="•"/>
              <a:defRPr/>
            </a:pPr>
            <a:r>
              <a:rPr sz="2500">
                <a:solidFill>
                  <a:schemeClr val="tx1"/>
                </a:solidFill>
                <a:latin typeface="Arial"/>
                <a:cs typeface="Arial"/>
              </a:rPr>
              <a:t>Formation « Les bases de la Communication Non Violente » (Conforit)</a:t>
            </a:r>
            <a:r>
              <a:rPr sz="2600">
                <a:solidFill>
                  <a:schemeClr val="tx1"/>
                </a:solidFill>
                <a:latin typeface="Arial"/>
                <a:cs typeface="Arial"/>
              </a:rPr>
              <a:t> </a:t>
            </a:r>
            <a:endParaRPr sz="2400">
              <a:solidFill>
                <a:schemeClr val="tx1"/>
              </a:solidFill>
              <a:latin typeface="Arial"/>
              <a:cs typeface="Arial"/>
            </a:endParaRPr>
          </a:p>
          <a:p>
            <a:pPr algn="l">
              <a:defRPr/>
            </a:pPr>
            <a:endParaRPr sz="2600">
              <a:solidFill>
                <a:schemeClr val="tx1"/>
              </a:solidFill>
              <a:latin typeface="Liberation Sans"/>
              <a:cs typeface="Liberation Sans"/>
            </a:endParaRPr>
          </a:p>
        </p:txBody>
      </p:sp>
      <p:pic>
        <p:nvPicPr>
          <p:cNvPr id="1680608187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9667905" y="5838320"/>
            <a:ext cx="2193364" cy="7629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>
            <a:alpha val="33999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33725004" name=""/>
          <p:cNvSpPr/>
          <p:nvPr/>
        </p:nvSpPr>
        <p:spPr bwMode="auto">
          <a:xfrm flipH="0" flipV="0">
            <a:off x="-84229" y="268652"/>
            <a:ext cx="12345864" cy="647210"/>
          </a:xfrm>
          <a:prstGeom prst="rect">
            <a:avLst/>
          </a:prstGeom>
          <a:solidFill>
            <a:schemeClr val="accent1">
              <a:lumMod val="50000"/>
              <a:alpha val="82999"/>
            </a:scheme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1160541" name=""/>
          <p:cNvSpPr txBox="1"/>
          <p:nvPr/>
        </p:nvSpPr>
        <p:spPr bwMode="auto">
          <a:xfrm flipH="0" flipV="0">
            <a:off x="305425" y="268650"/>
            <a:ext cx="7095981" cy="64044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3600">
                <a:solidFill>
                  <a:schemeClr val="bg1"/>
                </a:solidFill>
              </a:rPr>
              <a:t>À partager sans modération</a:t>
            </a:r>
            <a:endParaRPr sz="3600"/>
          </a:p>
        </p:txBody>
      </p:sp>
      <p:pic>
        <p:nvPicPr>
          <p:cNvPr id="1241486377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1637982" flipH="0" flipV="0">
            <a:off x="9554567" y="3924969"/>
            <a:ext cx="2499265" cy="2424067"/>
          </a:xfrm>
          <a:prstGeom prst="rect">
            <a:avLst/>
          </a:prstGeom>
        </p:spPr>
      </p:pic>
      <p:pic>
        <p:nvPicPr>
          <p:cNvPr id="1813140070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1067825" y="2908684"/>
            <a:ext cx="1644216" cy="578043"/>
          </a:xfrm>
          <a:prstGeom prst="rect">
            <a:avLst/>
          </a:prstGeom>
        </p:spPr>
      </p:pic>
      <p:sp>
        <p:nvSpPr>
          <p:cNvPr id="757232892" name=""/>
          <p:cNvSpPr txBox="1"/>
          <p:nvPr/>
        </p:nvSpPr>
        <p:spPr bwMode="auto">
          <a:xfrm flipH="0" flipV="0">
            <a:off x="629698" y="1237095"/>
            <a:ext cx="9809237" cy="54257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fr-FR" sz="25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Toutes les images de cette plaquette sont en licence </a:t>
            </a:r>
            <a:r>
              <a:rPr lang="fr-FR" sz="25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libre Creative Commons Attribution - </a:t>
            </a:r>
            <a:r>
              <a:rPr lang="fr-FR" sz="25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Partage à l’identique (hors logo et marque Babel.coop).</a:t>
            </a:r>
            <a:endParaRPr sz="2500"/>
          </a:p>
          <a:p>
            <a:pPr>
              <a:defRPr/>
            </a:pPr>
            <a:endParaRPr sz="2500"/>
          </a:p>
          <a:p>
            <a:pPr>
              <a:defRPr/>
            </a:pPr>
            <a:endParaRPr sz="2500"/>
          </a:p>
          <a:p>
            <a:pPr>
              <a:defRPr/>
            </a:pPr>
            <a:endParaRPr sz="2500"/>
          </a:p>
          <a:p>
            <a:pPr>
              <a:defRPr/>
            </a:pPr>
            <a:endParaRPr sz="2500"/>
          </a:p>
          <a:p>
            <a:pPr>
              <a:defRPr/>
            </a:pPr>
            <a:r>
              <a:rPr sz="2500"/>
              <a:t>Vous pouvez donc copier, diffuser et modifier ces </a:t>
            </a:r>
            <a:endParaRPr sz="2500"/>
          </a:p>
          <a:p>
            <a:pPr>
              <a:defRPr/>
            </a:pPr>
            <a:r>
              <a:rPr sz="2500"/>
              <a:t>diapositives </a:t>
            </a:r>
            <a:r>
              <a:rPr sz="2500"/>
              <a:t>dans les conditions suivantes :</a:t>
            </a:r>
            <a:endParaRPr sz="2500"/>
          </a:p>
          <a:p>
            <a:pPr>
              <a:defRPr/>
            </a:pPr>
            <a:endParaRPr sz="2500"/>
          </a:p>
          <a:p>
            <a:pPr marL="371994" indent="-371994">
              <a:buFont typeface="Arial"/>
              <a:buChar char="–"/>
              <a:defRPr/>
            </a:pPr>
            <a:r>
              <a:rPr sz="2500"/>
              <a:t>vous devez citer l’auteur des contenus : Babel.coop,</a:t>
            </a:r>
            <a:endParaRPr sz="2500"/>
          </a:p>
          <a:p>
            <a:pPr marL="371994" indent="-371994">
              <a:buFont typeface="Arial"/>
              <a:buChar char="–"/>
              <a:defRPr/>
            </a:pPr>
            <a:r>
              <a:rPr sz="2500"/>
              <a:t>vous devez partager vos modifications sous les</a:t>
            </a:r>
            <a:endParaRPr sz="2500"/>
          </a:p>
          <a:p>
            <a:pPr>
              <a:defRPr/>
            </a:pPr>
            <a:r>
              <a:rPr sz="2500"/>
              <a:t>    mêmes </a:t>
            </a:r>
            <a:r>
              <a:rPr sz="2500"/>
              <a:t>conditions, c’est à dire publier vos</a:t>
            </a:r>
            <a:endParaRPr sz="2500"/>
          </a:p>
          <a:p>
            <a:pPr>
              <a:defRPr/>
            </a:pPr>
            <a:r>
              <a:rPr sz="2500"/>
              <a:t>    modifications dans </a:t>
            </a:r>
            <a:r>
              <a:rPr sz="2500"/>
              <a:t>la licence CC BY-SA.</a:t>
            </a:r>
            <a:endParaRPr sz="2600"/>
          </a:p>
        </p:txBody>
      </p:sp>
      <p:sp>
        <p:nvSpPr>
          <p:cNvPr id="448396946" name=""/>
          <p:cNvSpPr/>
          <p:nvPr/>
        </p:nvSpPr>
        <p:spPr bwMode="auto">
          <a:xfrm flipH="0" flipV="0">
            <a:off x="1722602" y="2497717"/>
            <a:ext cx="334661" cy="321789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90587518" name=""/>
          <p:cNvSpPr/>
          <p:nvPr/>
        </p:nvSpPr>
        <p:spPr bwMode="auto">
          <a:xfrm flipH="0" flipV="0">
            <a:off x="-84229" y="268652"/>
            <a:ext cx="12345864" cy="647210"/>
          </a:xfrm>
          <a:prstGeom prst="rect">
            <a:avLst/>
          </a:prstGeom>
          <a:solidFill>
            <a:schemeClr val="accent2">
              <a:lumMod val="60000"/>
              <a:lumOff val="40000"/>
              <a:alpha val="99999"/>
            </a:scheme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20861786" name=""/>
          <p:cNvSpPr/>
          <p:nvPr/>
        </p:nvSpPr>
        <p:spPr bwMode="auto">
          <a:xfrm flipH="0" flipV="0">
            <a:off x="504467" y="3174483"/>
            <a:ext cx="11006873" cy="79283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 algn="just">
              <a:defRPr/>
            </a:pPr>
            <a:endParaRPr lang="fr-FR" sz="2800" b="0" i="0" u="none" strike="noStrike" cap="none" spc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>
              <a:defRPr/>
            </a:pPr>
            <a:endParaRPr/>
          </a:p>
        </p:txBody>
      </p:sp>
      <p:sp>
        <p:nvSpPr>
          <p:cNvPr id="487057985" name=""/>
          <p:cNvSpPr txBox="1"/>
          <p:nvPr/>
        </p:nvSpPr>
        <p:spPr bwMode="auto">
          <a:xfrm flipH="0" flipV="0">
            <a:off x="233266" y="268650"/>
            <a:ext cx="6214261" cy="64044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3600"/>
              <a:t>Un atelier local</a:t>
            </a:r>
            <a:endParaRPr sz="3600"/>
          </a:p>
        </p:txBody>
      </p:sp>
      <p:sp>
        <p:nvSpPr>
          <p:cNvPr id="1004435062" name=""/>
          <p:cNvSpPr txBox="1"/>
          <p:nvPr/>
        </p:nvSpPr>
        <p:spPr bwMode="auto">
          <a:xfrm flipH="0" flipV="0">
            <a:off x="732762" y="2198844"/>
            <a:ext cx="16171953" cy="5169864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sz="2700" b="0" i="0" u="none" strike="noStrike" cap="none" spc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Cet atelier à pour but de réunir les</a:t>
            </a:r>
            <a:r>
              <a:rPr lang="fr-FR" sz="2700" b="0" i="0" u="none" strike="noStrike" cap="none" spc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 acteurs et actrices </a:t>
            </a:r>
            <a:r>
              <a:rPr lang="fr-FR" sz="2700" b="0" i="0" u="none" strike="noStrike" cap="none" spc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de </a:t>
            </a:r>
            <a:endParaRPr lang="fr-FR" sz="2700" b="0" i="0" u="none" strike="noStrike" cap="none" spc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l">
              <a:defRPr/>
            </a:pPr>
            <a:r>
              <a:rPr lang="fr-FR" sz="2700" b="0" i="0" u="none" strike="noStrike" cap="none" spc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l’Économie </a:t>
            </a:r>
            <a:r>
              <a:rPr lang="fr-FR" sz="2700" b="0" i="0" u="none" strike="noStrike" cap="none" spc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sociale et solidaire (ESS) d’un même territoire</a:t>
            </a:r>
            <a:r>
              <a:rPr lang="fr-FR" sz="2700" b="0" i="0" u="none" strike="noStrike" cap="none" spc="0">
                <a:solidFill>
                  <a:srgbClr val="000000"/>
                </a:solidFill>
                <a:latin typeface="Times New Roman"/>
                <a:cs typeface="Times New Roman"/>
              </a:rPr>
              <a:t>.</a:t>
            </a:r>
            <a:endParaRPr lang="fr-FR" sz="2700" b="0" i="0" u="none" strike="noStrike" cap="none" spc="0">
              <a:solidFill>
                <a:srgbClr val="000000"/>
              </a:solidFill>
              <a:latin typeface="Arial"/>
              <a:ea typeface="Times New Roman"/>
              <a:cs typeface="Arial"/>
            </a:endParaRPr>
          </a:p>
          <a:p>
            <a:pPr algn="l">
              <a:defRPr/>
            </a:pPr>
            <a:endParaRPr sz="2700" b="0" i="0" u="none" strike="noStrike" cap="none" spc="0">
              <a:solidFill>
                <a:srgbClr val="000000"/>
              </a:solidFill>
              <a:latin typeface="Arial"/>
              <a:ea typeface="Times New Roman"/>
              <a:cs typeface="Arial"/>
            </a:endParaRPr>
          </a:p>
          <a:p>
            <a:pPr algn="just">
              <a:defRPr/>
            </a:pPr>
            <a:r>
              <a:rPr lang="fr-FR" sz="2700" b="0" i="0" u="none" strike="noStrike" cap="none" spc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Si vous avez choisi la</a:t>
            </a:r>
            <a:r>
              <a:rPr lang="fr-FR" sz="2700" b="0" i="0" u="none" strike="noStrike" cap="none" spc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 </a:t>
            </a:r>
            <a:r>
              <a:rPr lang="fr-FR" sz="2700" b="0" i="0" u="none" strike="noStrike" cap="none" spc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gouvernance </a:t>
            </a:r>
            <a:r>
              <a:rPr lang="fr-FR" sz="2700" b="0" i="0" u="none" strike="noStrike" cap="none" spc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partagée pour gérer votre collectif, </a:t>
            </a:r>
            <a:endParaRPr lang="fr-FR" sz="2700" b="0" i="0" u="none" strike="noStrike" cap="none" spc="0">
              <a:solidFill>
                <a:srgbClr val="000000"/>
              </a:solidFill>
              <a:latin typeface="Arial"/>
              <a:ea typeface="Times New Roman"/>
              <a:cs typeface="Arial"/>
            </a:endParaRPr>
          </a:p>
          <a:p>
            <a:pPr algn="just">
              <a:defRPr/>
            </a:pPr>
            <a:r>
              <a:rPr lang="fr-FR" sz="2700" b="0" i="0" u="none" strike="noStrike" cap="none" spc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vous êtes au bon endroit !</a:t>
            </a:r>
            <a:r>
              <a:rPr lang="fr-FR" sz="2700" b="0" i="0" u="none" strike="noStrike" cap="none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 </a:t>
            </a:r>
            <a:endParaRPr lang="fr-FR" sz="2700" b="0" i="0" u="none" strike="noStrike" cap="none" spc="0">
              <a:solidFill>
                <a:srgbClr val="000000"/>
              </a:solidFill>
              <a:latin typeface="Arial"/>
              <a:ea typeface="Times New Roman"/>
              <a:cs typeface="Arial"/>
            </a:endParaRPr>
          </a:p>
          <a:p>
            <a:pPr algn="just">
              <a:defRPr/>
            </a:pPr>
            <a:endParaRPr sz="2700" b="0" i="0" u="none" strike="noStrike" cap="none" spc="0">
              <a:solidFill>
                <a:srgbClr val="000000"/>
              </a:solidFill>
              <a:latin typeface="Arial"/>
              <a:ea typeface="Times New Roman"/>
              <a:cs typeface="Arial"/>
            </a:endParaRPr>
          </a:p>
          <a:p>
            <a:pPr algn="just">
              <a:defRPr/>
            </a:pPr>
            <a:endParaRPr lang="fr-FR" sz="2700" b="0" i="0" u="none" strike="noStrike" cap="none" spc="0">
              <a:solidFill>
                <a:srgbClr val="000000"/>
              </a:solidFill>
              <a:latin typeface="Arial"/>
              <a:ea typeface="Times New Roman"/>
              <a:cs typeface="Arial"/>
            </a:endParaRPr>
          </a:p>
          <a:p>
            <a:pPr algn="just">
              <a:defRPr/>
            </a:pPr>
            <a:endParaRPr lang="fr-FR" sz="2700" b="0" i="0" u="none" strike="noStrike" cap="none" spc="0">
              <a:solidFill>
                <a:srgbClr val="000000"/>
              </a:solidFill>
              <a:latin typeface="Arial"/>
              <a:ea typeface="Times New Roman"/>
              <a:cs typeface="Arial"/>
            </a:endParaRPr>
          </a:p>
          <a:p>
            <a:pPr algn="just">
              <a:defRPr/>
            </a:pPr>
            <a:endParaRPr lang="fr-FR" sz="2700" b="0" i="0" u="none" strike="noStrike" cap="none" spc="0">
              <a:solidFill>
                <a:srgbClr val="000000"/>
              </a:solidFill>
              <a:latin typeface="Arial"/>
              <a:ea typeface="Times New Roman"/>
              <a:cs typeface="Arial"/>
            </a:endParaRPr>
          </a:p>
          <a:p>
            <a:pPr marL="383008" indent="-383008" algn="just">
              <a:buFont typeface="Arial"/>
              <a:buChar char="•"/>
              <a:defRPr/>
            </a:pPr>
            <a:endParaRPr lang="fr-FR" sz="2700" b="0" i="0" u="none" strike="noStrike" cap="none" spc="0">
              <a:solidFill>
                <a:srgbClr val="000000"/>
              </a:solidFill>
              <a:latin typeface="Arial"/>
              <a:ea typeface="Times New Roman"/>
              <a:cs typeface="Arial"/>
            </a:endParaRPr>
          </a:p>
          <a:p>
            <a:pPr algn="just">
              <a:defRPr/>
            </a:pPr>
            <a:endParaRPr sz="2700" b="0" i="0" u="none" strike="noStrike" cap="none" spc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>
              <a:defRPr/>
            </a:pPr>
            <a:endParaRPr sz="1800" b="0" i="0" u="none">
              <a:solidFill>
                <a:srgbClr val="000000"/>
              </a:solidFill>
              <a:latin typeface="Arial"/>
              <a:ea typeface="Times New Roman"/>
              <a:cs typeface="Arial"/>
            </a:endParaRPr>
          </a:p>
          <a:p>
            <a:pPr>
              <a:defRPr/>
            </a:pPr>
            <a:endParaRPr/>
          </a:p>
        </p:txBody>
      </p:sp>
      <p:pic>
        <p:nvPicPr>
          <p:cNvPr id="1995933337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8347531" y="3967321"/>
            <a:ext cx="3854233" cy="2890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44891270" name=""/>
          <p:cNvSpPr/>
          <p:nvPr/>
        </p:nvSpPr>
        <p:spPr bwMode="auto">
          <a:xfrm flipH="0" flipV="0">
            <a:off x="-84228" y="268651"/>
            <a:ext cx="12345863" cy="647209"/>
          </a:xfrm>
          <a:prstGeom prst="rect">
            <a:avLst/>
          </a:prstGeom>
          <a:solidFill>
            <a:schemeClr val="accent1">
              <a:lumMod val="75000"/>
              <a:alpha val="65000"/>
            </a:scheme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72192386" name=""/>
          <p:cNvSpPr/>
          <p:nvPr/>
        </p:nvSpPr>
        <p:spPr bwMode="auto">
          <a:xfrm flipH="0" flipV="0">
            <a:off x="504466" y="3174482"/>
            <a:ext cx="11006872" cy="792838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 algn="just">
              <a:defRPr/>
            </a:pPr>
            <a:endParaRPr lang="fr-FR" sz="2800" b="0" i="0" u="none" strike="noStrike" cap="none" spc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>
              <a:defRPr/>
            </a:pPr>
            <a:endParaRPr/>
          </a:p>
        </p:txBody>
      </p:sp>
      <p:sp>
        <p:nvSpPr>
          <p:cNvPr id="2124562253" name=""/>
          <p:cNvSpPr txBox="1"/>
          <p:nvPr/>
        </p:nvSpPr>
        <p:spPr bwMode="auto">
          <a:xfrm flipH="0" flipV="0">
            <a:off x="233266" y="268649"/>
            <a:ext cx="4169536" cy="64044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3600"/>
              <a:t>Pour vous ?</a:t>
            </a:r>
            <a:endParaRPr sz="3600"/>
          </a:p>
        </p:txBody>
      </p:sp>
      <p:sp>
        <p:nvSpPr>
          <p:cNvPr id="1142891565" name=""/>
          <p:cNvSpPr txBox="1"/>
          <p:nvPr/>
        </p:nvSpPr>
        <p:spPr bwMode="auto">
          <a:xfrm flipH="0" flipV="0">
            <a:off x="711526" y="1985436"/>
            <a:ext cx="15855162" cy="51514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fr-FR" sz="2700" b="0" i="0" u="none" strike="noStrike" cap="none" spc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Souhaiteriez-vous que les membres de votre organisation prennent </a:t>
            </a:r>
            <a:endParaRPr sz="2700" b="0" i="0" u="none" strike="noStrike" cap="none" spc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fr-FR" sz="2700" b="0" i="0" u="none" strike="noStrike" cap="none" spc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davantage </a:t>
            </a:r>
            <a:r>
              <a:rPr lang="fr-FR" sz="2700" b="0" i="0" u="none" strike="noStrike" cap="none" spc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d'initiatives</a:t>
            </a:r>
            <a:r>
              <a:rPr lang="fr-FR" sz="2700" b="0" i="0" u="none" strike="noStrike" cap="none" spc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 et </a:t>
            </a:r>
            <a:r>
              <a:rPr lang="fr-FR" sz="2700" b="0" i="0" u="none" strike="noStrike" cap="none" spc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de responsabilités</a:t>
            </a:r>
            <a:r>
              <a:rPr sz="2700" b="0" i="0" u="none" strike="noStrike" cap="none" spc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 ?</a:t>
            </a:r>
            <a:endParaRPr sz="2700" b="0" i="0" u="none" strike="noStrike" cap="none" spc="0">
              <a:solidFill>
                <a:srgbClr val="000000"/>
              </a:solidFill>
              <a:latin typeface="Arial"/>
              <a:ea typeface="Times New Roman"/>
              <a:cs typeface="Arial"/>
            </a:endParaRPr>
          </a:p>
          <a:p>
            <a:pPr algn="l">
              <a:defRPr/>
            </a:pPr>
            <a:endParaRPr sz="2700" b="0" i="0" u="none" strike="noStrike" cap="none" spc="0">
              <a:solidFill>
                <a:srgbClr val="000000"/>
              </a:solidFill>
              <a:latin typeface="Arial"/>
              <a:ea typeface="Times New Roman"/>
              <a:cs typeface="Arial"/>
            </a:endParaRPr>
          </a:p>
          <a:p>
            <a:pPr algn="l">
              <a:defRPr/>
            </a:pPr>
            <a:r>
              <a:rPr lang="fr-FR" sz="2700" b="0" i="0" u="none" strike="noStrike" cap="none" spc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Vous arrive-t-il de vivre des réunions insatisfaisantes,</a:t>
            </a:r>
            <a:endParaRPr sz="2700" b="0" i="0" u="none" strike="noStrike" cap="none" spc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l">
              <a:defRPr/>
            </a:pPr>
            <a:r>
              <a:rPr lang="fr-FR" sz="2700" b="0" i="0" u="none" strike="noStrike" cap="none" spc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et d’avoir des difficultés à prendre des</a:t>
            </a:r>
            <a:r>
              <a:rPr lang="fr-FR" sz="2700" b="0" i="0" u="none" strike="noStrike" cap="none" spc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 décisions collectives ?</a:t>
            </a:r>
            <a:endParaRPr sz="2700" b="0" i="0" u="none" strike="noStrike" cap="none" spc="0">
              <a:solidFill>
                <a:srgbClr val="000000"/>
              </a:solidFill>
              <a:latin typeface="Arial"/>
              <a:ea typeface="Times New Roman"/>
              <a:cs typeface="Arial"/>
            </a:endParaRPr>
          </a:p>
          <a:p>
            <a:pPr algn="l">
              <a:defRPr/>
            </a:pPr>
            <a:endParaRPr sz="2700" b="0" i="0" u="none" strike="noStrike" cap="none" spc="0">
              <a:solidFill>
                <a:srgbClr val="000000"/>
              </a:solidFill>
              <a:latin typeface="Arial"/>
              <a:ea typeface="Times New Roman"/>
              <a:cs typeface="Arial"/>
            </a:endParaRPr>
          </a:p>
          <a:p>
            <a:pPr algn="l">
              <a:defRPr/>
            </a:pPr>
            <a:r>
              <a:rPr lang="fr-FR" sz="2700" b="0" i="0" u="none" strike="noStrike" cap="none" spc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Si c’est le cas, alors cet atelier est fait pour vous !</a:t>
            </a:r>
            <a:endParaRPr sz="2600" b="0" i="0" u="none" strike="noStrike" cap="none" spc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l">
              <a:defRPr/>
            </a:pPr>
            <a:r>
              <a:rPr sz="2600" b="0" i="0" u="none" strike="noStrike" cap="none" spc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 </a:t>
            </a:r>
            <a:endParaRPr sz="2600" b="0" i="0" u="none" strike="noStrike" cap="none" spc="0">
              <a:solidFill>
                <a:srgbClr val="000000"/>
              </a:solidFill>
              <a:latin typeface="Arial"/>
              <a:ea typeface="Times New Roman"/>
              <a:cs typeface="Arial"/>
            </a:endParaRPr>
          </a:p>
          <a:p>
            <a:pPr algn="l">
              <a:defRPr/>
            </a:pPr>
            <a:endParaRPr sz="2700" b="0" i="0" u="none" strike="noStrike" cap="none" spc="0">
              <a:solidFill>
                <a:srgbClr val="000000"/>
              </a:solidFill>
              <a:latin typeface="Arial"/>
              <a:ea typeface="Times New Roman"/>
              <a:cs typeface="Arial"/>
            </a:endParaRPr>
          </a:p>
          <a:p>
            <a:pPr marL="383008" indent="-383008" algn="l">
              <a:buFont typeface="Arial"/>
              <a:buChar char="•"/>
              <a:defRPr/>
            </a:pPr>
            <a:endParaRPr sz="2700" b="0" i="0" u="none" strike="noStrike" cap="none" spc="0">
              <a:solidFill>
                <a:srgbClr val="000000"/>
              </a:solidFill>
              <a:latin typeface="Arial"/>
              <a:ea typeface="Times New Roman"/>
              <a:cs typeface="Arial"/>
            </a:endParaRPr>
          </a:p>
          <a:p>
            <a:pPr algn="just">
              <a:defRPr/>
            </a:pPr>
            <a:r>
              <a:rPr lang="fr-FR" sz="27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endParaRPr sz="2700" b="0" i="0" u="none" strike="noStrike" cap="none" spc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>
              <a:defRPr/>
            </a:pPr>
            <a:endParaRPr sz="1800" b="0" i="0" u="none">
              <a:solidFill>
                <a:srgbClr val="000000"/>
              </a:solidFill>
              <a:latin typeface="Arial"/>
              <a:ea typeface="Times New Roman"/>
              <a:cs typeface="Arial"/>
            </a:endParaRPr>
          </a:p>
          <a:p>
            <a:pPr>
              <a:defRPr/>
            </a:pPr>
            <a:endParaRPr/>
          </a:p>
        </p:txBody>
      </p:sp>
      <p:pic>
        <p:nvPicPr>
          <p:cNvPr id="1255152820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8949359" y="4362172"/>
            <a:ext cx="3201837" cy="25814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16868271" name=""/>
          <p:cNvSpPr/>
          <p:nvPr/>
        </p:nvSpPr>
        <p:spPr bwMode="auto">
          <a:xfrm flipH="0" flipV="0">
            <a:off x="-84229" y="268652"/>
            <a:ext cx="12345864" cy="647210"/>
          </a:xfrm>
          <a:prstGeom prst="rect">
            <a:avLst/>
          </a:prstGeom>
          <a:solidFill>
            <a:schemeClr val="accent2">
              <a:lumMod val="75000"/>
              <a:alpha val="81000"/>
            </a:scheme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1478383" name=""/>
          <p:cNvSpPr txBox="1"/>
          <p:nvPr/>
        </p:nvSpPr>
        <p:spPr bwMode="auto">
          <a:xfrm flipH="0" flipV="0">
            <a:off x="3775897" y="275424"/>
            <a:ext cx="5007809" cy="366118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endParaRPr/>
          </a:p>
        </p:txBody>
      </p:sp>
      <p:sp>
        <p:nvSpPr>
          <p:cNvPr id="359359998" name=""/>
          <p:cNvSpPr/>
          <p:nvPr/>
        </p:nvSpPr>
        <p:spPr bwMode="auto">
          <a:xfrm flipH="0" flipV="0">
            <a:off x="738450" y="1621305"/>
            <a:ext cx="11135606" cy="478571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 algn="l">
              <a:defRPr/>
            </a:pPr>
            <a:endParaRPr sz="2700"/>
          </a:p>
          <a:p>
            <a:pPr algn="l"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Plus qu’un simple atelier, une véritable expérience...</a:t>
            </a:r>
            <a:endParaRPr sz="2800"/>
          </a:p>
          <a:p>
            <a:pPr algn="l">
              <a:defRPr/>
            </a:pPr>
            <a:endParaRPr sz="2700"/>
          </a:p>
          <a:p>
            <a:pPr algn="l">
              <a:defRPr/>
            </a:pPr>
            <a:r>
              <a:rPr lang="fr-FR" sz="27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Pendant une journée, v</a:t>
            </a:r>
            <a:r>
              <a:rPr sz="2700"/>
              <a:t>ous serez réunis </a:t>
            </a:r>
            <a:r>
              <a:rPr sz="2700"/>
              <a:t>entre </a:t>
            </a:r>
            <a:r>
              <a:rPr sz="2700"/>
              <a:t>membres</a:t>
            </a:r>
            <a:endParaRPr sz="2700"/>
          </a:p>
          <a:p>
            <a:pPr algn="l">
              <a:defRPr/>
            </a:pPr>
            <a:r>
              <a:rPr sz="2700"/>
              <a:t>actifs </a:t>
            </a:r>
            <a:r>
              <a:rPr sz="2700"/>
              <a:t>de l’ESS.</a:t>
            </a:r>
            <a:endParaRPr sz="2700"/>
          </a:p>
          <a:p>
            <a:pPr algn="l">
              <a:defRPr/>
            </a:pPr>
            <a:endParaRPr sz="2700"/>
          </a:p>
          <a:p>
            <a:pPr algn="l">
              <a:defRPr/>
            </a:pPr>
            <a:r>
              <a:rPr sz="2700"/>
              <a:t>Et vous explorerez </a:t>
            </a:r>
            <a:r>
              <a:rPr sz="2700"/>
              <a:t>une nouvelle façon </a:t>
            </a:r>
            <a:r>
              <a:rPr sz="2700"/>
              <a:t>de </a:t>
            </a:r>
            <a:r>
              <a:rPr sz="2700"/>
              <a:t>gouverner </a:t>
            </a:r>
            <a:endParaRPr sz="2700"/>
          </a:p>
          <a:p>
            <a:pPr algn="l">
              <a:defRPr/>
            </a:pPr>
            <a:r>
              <a:rPr sz="2700"/>
              <a:t>collectivement</a:t>
            </a:r>
            <a:r>
              <a:rPr sz="2700"/>
              <a:t> </a:t>
            </a:r>
            <a:r>
              <a:rPr sz="2700"/>
              <a:t>en plongeant dans </a:t>
            </a:r>
            <a:r>
              <a:rPr sz="2700"/>
              <a:t>la réalité </a:t>
            </a:r>
            <a:endParaRPr sz="2700"/>
          </a:p>
          <a:p>
            <a:pPr algn="l">
              <a:defRPr/>
            </a:pPr>
            <a:r>
              <a:rPr sz="2700"/>
              <a:t>d’un Commun Démocratique !</a:t>
            </a:r>
            <a:endParaRPr sz="2700"/>
          </a:p>
          <a:p>
            <a:pPr>
              <a:defRPr/>
            </a:pPr>
            <a:endParaRPr sz="2800"/>
          </a:p>
          <a:p>
            <a:pPr algn="l">
              <a:defRPr/>
            </a:pPr>
            <a:endParaRPr sz="1800"/>
          </a:p>
          <a:p>
            <a:pPr>
              <a:defRPr/>
            </a:pPr>
            <a:endParaRPr/>
          </a:p>
        </p:txBody>
      </p:sp>
      <p:sp>
        <p:nvSpPr>
          <p:cNvPr id="614471406" name=""/>
          <p:cNvSpPr txBox="1"/>
          <p:nvPr/>
        </p:nvSpPr>
        <p:spPr bwMode="auto">
          <a:xfrm flipH="0" flipV="0">
            <a:off x="233265" y="268650"/>
            <a:ext cx="6916640" cy="64044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3600">
                <a:solidFill>
                  <a:schemeClr val="tx1"/>
                </a:solidFill>
              </a:rPr>
              <a:t>Un atelier immersif</a:t>
            </a:r>
            <a:endParaRPr sz="3600"/>
          </a:p>
        </p:txBody>
      </p:sp>
      <p:pic>
        <p:nvPicPr>
          <p:cNvPr id="635875750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9021526" y="3817692"/>
            <a:ext cx="3033640" cy="29961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59795922" name=""/>
          <p:cNvSpPr/>
          <p:nvPr/>
        </p:nvSpPr>
        <p:spPr bwMode="auto">
          <a:xfrm flipH="0" flipV="0">
            <a:off x="-84229" y="268652"/>
            <a:ext cx="12345864" cy="647210"/>
          </a:xfrm>
          <a:prstGeom prst="rect">
            <a:avLst/>
          </a:prstGeom>
          <a:solidFill>
            <a:srgbClr val="FFC000">
              <a:alpha val="37000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6822758" name=""/>
          <p:cNvSpPr txBox="1"/>
          <p:nvPr/>
        </p:nvSpPr>
        <p:spPr bwMode="auto">
          <a:xfrm flipH="0" flipV="0">
            <a:off x="3775897" y="275424"/>
            <a:ext cx="5007809" cy="366118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endParaRPr/>
          </a:p>
        </p:txBody>
      </p:sp>
      <p:sp>
        <p:nvSpPr>
          <p:cNvPr id="854172298" name=""/>
          <p:cNvSpPr/>
          <p:nvPr/>
        </p:nvSpPr>
        <p:spPr bwMode="auto">
          <a:xfrm flipH="0" flipV="0">
            <a:off x="591786" y="2126077"/>
            <a:ext cx="8368285" cy="36611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endParaRPr/>
          </a:p>
        </p:txBody>
      </p:sp>
      <p:sp>
        <p:nvSpPr>
          <p:cNvPr id="2132042820" name=""/>
          <p:cNvSpPr txBox="1"/>
          <p:nvPr/>
        </p:nvSpPr>
        <p:spPr bwMode="auto">
          <a:xfrm flipH="0" flipV="0">
            <a:off x="233268" y="268651"/>
            <a:ext cx="4628920" cy="64044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endParaRPr sz="3600"/>
          </a:p>
        </p:txBody>
      </p:sp>
      <p:sp>
        <p:nvSpPr>
          <p:cNvPr id="328810481" name=""/>
          <p:cNvSpPr txBox="1"/>
          <p:nvPr/>
        </p:nvSpPr>
        <p:spPr bwMode="auto">
          <a:xfrm flipH="0" flipV="0">
            <a:off x="286775" y="268650"/>
            <a:ext cx="7900893" cy="64044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3600"/>
              <a:t>Découvrir  </a:t>
            </a:r>
            <a:endParaRPr/>
          </a:p>
        </p:txBody>
      </p:sp>
      <p:sp>
        <p:nvSpPr>
          <p:cNvPr id="1116243875" name=""/>
          <p:cNvSpPr txBox="1"/>
          <p:nvPr/>
        </p:nvSpPr>
        <p:spPr bwMode="auto">
          <a:xfrm flipH="0" flipV="0">
            <a:off x="698359" y="2003004"/>
            <a:ext cx="11178721" cy="29721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endParaRPr sz="2700" b="0" i="0" u="none">
              <a:solidFill>
                <a:srgbClr val="000000"/>
              </a:solidFill>
              <a:latin typeface="Arial"/>
              <a:ea typeface="Times New Roman"/>
              <a:cs typeface="Arial"/>
            </a:endParaRPr>
          </a:p>
          <a:p>
            <a:pPr algn="l">
              <a:defRPr/>
            </a:pPr>
            <a:r>
              <a:rPr sz="2700" b="0" i="0" u="none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U</a:t>
            </a:r>
            <a:r>
              <a:rPr sz="2700" b="0" i="0" u="none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n </a:t>
            </a:r>
            <a:r>
              <a:rPr sz="2700" b="0" i="0" u="none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Commun Démocratique est </a:t>
            </a:r>
            <a:r>
              <a:rPr sz="2700" b="0" i="0" u="none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une forme de </a:t>
            </a:r>
            <a:r>
              <a:rPr sz="2700" b="0" i="0" u="none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gouvernance </a:t>
            </a:r>
            <a:endParaRPr sz="2700" b="0" i="0" u="none">
              <a:solidFill>
                <a:srgbClr val="000000"/>
              </a:solidFill>
              <a:latin typeface="Arial"/>
              <a:ea typeface="Times New Roman"/>
              <a:cs typeface="Arial"/>
            </a:endParaRPr>
          </a:p>
          <a:p>
            <a:pPr algn="l">
              <a:defRPr/>
            </a:pPr>
            <a:r>
              <a:rPr sz="2700" b="0" i="0" u="none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partagée</a:t>
            </a:r>
            <a:r>
              <a:rPr sz="2700" b="0" i="0" u="none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 créée </a:t>
            </a:r>
            <a:r>
              <a:rPr sz="2700" b="1" i="0" u="none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spécifiquement </a:t>
            </a:r>
            <a:r>
              <a:rPr sz="2700" b="0" i="0" u="none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pour les structures </a:t>
            </a:r>
            <a:r>
              <a:rPr sz="2700" b="0" i="0" u="none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de l’ESS.</a:t>
            </a:r>
            <a:endParaRPr sz="2700" b="0" i="0" u="none">
              <a:solidFill>
                <a:srgbClr val="000000"/>
              </a:solidFill>
              <a:latin typeface="Arial"/>
              <a:ea typeface="Times New Roman"/>
              <a:cs typeface="Arial"/>
            </a:endParaRPr>
          </a:p>
          <a:p>
            <a:pPr algn="l">
              <a:defRPr/>
            </a:pPr>
            <a:endParaRPr sz="2700" b="0" i="0" u="none">
              <a:solidFill>
                <a:srgbClr val="000000"/>
              </a:solidFill>
              <a:latin typeface="Arial"/>
              <a:ea typeface="Times New Roman"/>
              <a:cs typeface="Arial"/>
            </a:endParaRPr>
          </a:p>
          <a:p>
            <a:pPr algn="l">
              <a:defRPr/>
            </a:pPr>
            <a:r>
              <a:rPr lang="fr-FR" sz="2700" b="0" i="0" u="none" strike="noStrike" cap="none" spc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Cette gouvernance permet à une communauté de piloter son</a:t>
            </a:r>
            <a:endParaRPr lang="fr-FR" sz="2700" b="0" i="0" u="none" strike="noStrike" cap="none" spc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l">
              <a:defRPr/>
            </a:pPr>
            <a:r>
              <a:rPr lang="fr-FR" sz="2700" b="0" i="0" u="none" strike="noStrike" cap="none" spc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organisation </a:t>
            </a:r>
            <a:r>
              <a:rPr lang="fr-FR" sz="2700" b="0" i="0" u="none" strike="noStrike" cap="none" spc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de façon directe et démocratique.</a:t>
            </a:r>
            <a:endParaRPr lang="fr-FR" sz="2700" b="0" i="0" u="none" strike="noStrike" cap="none" spc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l">
              <a:defRPr/>
            </a:pPr>
            <a:endParaRPr lang="fr-FR" sz="27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1499745026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8615325" y="-9576"/>
            <a:ext cx="4965924" cy="52000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3594853" name=""/>
          <p:cNvSpPr/>
          <p:nvPr/>
        </p:nvSpPr>
        <p:spPr bwMode="auto">
          <a:xfrm flipH="0" flipV="0">
            <a:off x="-84230" y="268653"/>
            <a:ext cx="12345865" cy="647211"/>
          </a:xfrm>
          <a:prstGeom prst="rect">
            <a:avLst/>
          </a:prstGeom>
          <a:solidFill>
            <a:schemeClr val="accent2">
              <a:lumMod val="60000"/>
              <a:lumOff val="40000"/>
              <a:alpha val="99999"/>
            </a:scheme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4069438" name=""/>
          <p:cNvSpPr txBox="1"/>
          <p:nvPr/>
        </p:nvSpPr>
        <p:spPr bwMode="auto">
          <a:xfrm flipH="0" flipV="0">
            <a:off x="3775898" y="275425"/>
            <a:ext cx="5007810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endParaRPr/>
          </a:p>
        </p:txBody>
      </p:sp>
      <p:sp>
        <p:nvSpPr>
          <p:cNvPr id="1348469188" name=""/>
          <p:cNvSpPr txBox="1"/>
          <p:nvPr/>
        </p:nvSpPr>
        <p:spPr bwMode="auto">
          <a:xfrm flipH="0" flipV="0">
            <a:off x="216280" y="268650"/>
            <a:ext cx="8655268" cy="64044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3600"/>
              <a:t>Expérimenter</a:t>
            </a:r>
            <a:endParaRPr/>
          </a:p>
        </p:txBody>
      </p:sp>
      <p:sp>
        <p:nvSpPr>
          <p:cNvPr id="493333976" name=""/>
          <p:cNvSpPr txBox="1"/>
          <p:nvPr/>
        </p:nvSpPr>
        <p:spPr bwMode="auto">
          <a:xfrm flipH="0" flipV="0">
            <a:off x="762552" y="1760454"/>
            <a:ext cx="11812246" cy="79099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2700"/>
              <a:t>La meilleure façon d’apprendre, c’est d’expérimenter. </a:t>
            </a:r>
            <a:endParaRPr sz="2700"/>
          </a:p>
          <a:p>
            <a:pPr>
              <a:defRPr/>
            </a:pPr>
            <a:r>
              <a:rPr sz="2700"/>
              <a:t>Nous </a:t>
            </a:r>
            <a:r>
              <a:rPr sz="2700"/>
              <a:t>avons </a:t>
            </a:r>
            <a:r>
              <a:rPr sz="2700"/>
              <a:t>donc voulu cet atelier entièrement participatif e</a:t>
            </a:r>
            <a:r>
              <a:rPr sz="2700"/>
              <a:t>t</a:t>
            </a:r>
            <a:r>
              <a:rPr sz="2700"/>
              <a:t> allons :</a:t>
            </a:r>
            <a:endParaRPr sz="2700"/>
          </a:p>
          <a:p>
            <a:pPr>
              <a:defRPr/>
            </a:pPr>
            <a:endParaRPr sz="2700"/>
          </a:p>
          <a:p>
            <a:pPr marL="394022" indent="-394022">
              <a:buFont typeface="Arial"/>
              <a:buChar char="•"/>
              <a:defRPr/>
            </a:pPr>
            <a:r>
              <a:rPr lang="fr-FR" sz="27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vivre une prise de décision commune </a:t>
            </a:r>
            <a:r>
              <a:rPr lang="fr-FR" sz="27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qui</a:t>
            </a:r>
            <a:r>
              <a:rPr lang="fr-FR" sz="27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fait</a:t>
            </a:r>
            <a:endParaRPr lang="fr-FR" sz="27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fr-FR" sz="27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   a</a:t>
            </a:r>
            <a:r>
              <a:rPr lang="fr-FR" sz="27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ppel à </a:t>
            </a:r>
            <a:r>
              <a:rPr lang="fr-FR" sz="27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l’intelligence collective,</a:t>
            </a:r>
            <a:endParaRPr lang="fr-FR" sz="27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394023" indent="-394023">
              <a:buFont typeface="Arial"/>
              <a:buChar char="•"/>
              <a:defRPr/>
            </a:pPr>
            <a:r>
              <a:rPr sz="2700"/>
              <a:t>participer a une réunion avec un ordre du jour </a:t>
            </a:r>
            <a:endParaRPr sz="2700"/>
          </a:p>
          <a:p>
            <a:pPr>
              <a:defRPr/>
            </a:pPr>
            <a:r>
              <a:rPr sz="2700"/>
              <a:t>    ouvert et co-construit.</a:t>
            </a:r>
            <a:endParaRPr sz="2700"/>
          </a:p>
          <a:p>
            <a:pPr marL="394022" indent="-394022">
              <a:buFont typeface="Arial"/>
              <a:buChar char="•"/>
              <a:defRPr/>
            </a:pPr>
            <a:r>
              <a:rPr lang="fr-FR" sz="27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échanger sur nos pratiques </a:t>
            </a:r>
            <a:r>
              <a:rPr lang="fr-FR" sz="27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issues </a:t>
            </a:r>
            <a:r>
              <a:rPr lang="fr-FR" sz="27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 la                                                                      </a:t>
            </a:r>
            <a:r>
              <a:rPr lang="fr-FR" sz="27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gouvernance </a:t>
            </a:r>
            <a:r>
              <a:rPr lang="fr-FR" sz="27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partagée,</a:t>
            </a:r>
            <a:r>
              <a:rPr lang="fr-FR" sz="27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et les questionner.</a:t>
            </a:r>
            <a:endParaRPr sz="2700"/>
          </a:p>
          <a:p>
            <a:pPr marL="394023" indent="-394023">
              <a:buFont typeface="Arial"/>
              <a:buChar char="•"/>
              <a:defRPr/>
            </a:pPr>
            <a:endParaRPr sz="2800"/>
          </a:p>
          <a:p>
            <a:pPr>
              <a:defRPr/>
            </a:pPr>
            <a:endParaRPr sz="2800"/>
          </a:p>
          <a:p>
            <a:pPr>
              <a:defRPr/>
            </a:pPr>
            <a:endParaRPr sz="2800"/>
          </a:p>
          <a:p>
            <a:pPr>
              <a:defRPr/>
            </a:pPr>
            <a:endParaRPr sz="2800"/>
          </a:p>
          <a:p>
            <a:pPr>
              <a:defRPr/>
            </a:pPr>
            <a:endParaRPr sz="2800"/>
          </a:p>
          <a:p>
            <a:pPr>
              <a:defRPr/>
            </a:pPr>
            <a:endParaRPr lang="fr-FR" sz="28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defRPr/>
            </a:pPr>
            <a:endParaRPr lang="fr-FR" sz="28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defRPr/>
            </a:pPr>
            <a:endParaRPr lang="fr-FR" sz="28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endParaRPr sz="2800"/>
          </a:p>
          <a:p>
            <a:pPr>
              <a:defRPr/>
            </a:pPr>
            <a:endParaRPr/>
          </a:p>
        </p:txBody>
      </p:sp>
      <p:pic>
        <p:nvPicPr>
          <p:cNvPr id="1604866110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8783707" y="3593280"/>
            <a:ext cx="3314538" cy="33145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68543446" name=""/>
          <p:cNvSpPr/>
          <p:nvPr/>
        </p:nvSpPr>
        <p:spPr bwMode="auto">
          <a:xfrm flipH="0" flipV="0">
            <a:off x="-84230" y="268653"/>
            <a:ext cx="12345865" cy="647211"/>
          </a:xfrm>
          <a:prstGeom prst="rect">
            <a:avLst/>
          </a:prstGeom>
          <a:solidFill>
            <a:schemeClr val="accent2">
              <a:alpha val="87000"/>
            </a:scheme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1683798" name=""/>
          <p:cNvSpPr txBox="1"/>
          <p:nvPr/>
        </p:nvSpPr>
        <p:spPr bwMode="auto">
          <a:xfrm flipH="0" flipV="0">
            <a:off x="3775898" y="275425"/>
            <a:ext cx="5007810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endParaRPr/>
          </a:p>
        </p:txBody>
      </p:sp>
      <p:sp>
        <p:nvSpPr>
          <p:cNvPr id="811923481" name=""/>
          <p:cNvSpPr txBox="1"/>
          <p:nvPr/>
        </p:nvSpPr>
        <p:spPr bwMode="auto">
          <a:xfrm flipH="0" flipV="0">
            <a:off x="281214" y="268650"/>
            <a:ext cx="9751365" cy="64044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3600"/>
              <a:t>Prendre de la hauteur</a:t>
            </a:r>
            <a:endParaRPr sz="3200"/>
          </a:p>
        </p:txBody>
      </p:sp>
      <p:sp>
        <p:nvSpPr>
          <p:cNvPr id="295391958" name=""/>
          <p:cNvSpPr txBox="1"/>
          <p:nvPr/>
        </p:nvSpPr>
        <p:spPr bwMode="auto">
          <a:xfrm flipH="0" flipV="0">
            <a:off x="526345" y="2637692"/>
            <a:ext cx="4774711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endParaRPr/>
          </a:p>
        </p:txBody>
      </p:sp>
      <p:sp>
        <p:nvSpPr>
          <p:cNvPr id="351029610" name=""/>
          <p:cNvSpPr txBox="1"/>
          <p:nvPr/>
        </p:nvSpPr>
        <p:spPr bwMode="auto">
          <a:xfrm flipH="0" flipV="0">
            <a:off x="951588" y="2686536"/>
            <a:ext cx="7797980" cy="17986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 </a:t>
            </a:r>
            <a:endParaRPr sz="2800"/>
          </a:p>
          <a:p>
            <a:pPr>
              <a:defRPr/>
            </a:pPr>
            <a:endParaRPr sz="2800"/>
          </a:p>
          <a:p>
            <a:pPr>
              <a:defRPr/>
            </a:pPr>
            <a:endParaRPr sz="2800"/>
          </a:p>
          <a:p>
            <a:pPr>
              <a:defRPr/>
            </a:pPr>
            <a:endParaRPr sz="2800"/>
          </a:p>
        </p:txBody>
      </p:sp>
      <p:pic>
        <p:nvPicPr>
          <p:cNvPr id="1279406226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9843912" y="-990"/>
            <a:ext cx="2348866" cy="3231208"/>
          </a:xfrm>
          <a:prstGeom prst="rect">
            <a:avLst/>
          </a:prstGeom>
        </p:spPr>
      </p:pic>
      <p:sp>
        <p:nvSpPr>
          <p:cNvPr id="1460179483" name=""/>
          <p:cNvSpPr txBox="1"/>
          <p:nvPr/>
        </p:nvSpPr>
        <p:spPr bwMode="auto">
          <a:xfrm flipH="0" flipV="0">
            <a:off x="754887" y="1914808"/>
            <a:ext cx="11506747" cy="60658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sz="2700"/>
              <a:t>Vous pourrez prendre du recul sur votre </a:t>
            </a:r>
            <a:r>
              <a:rPr sz="2700"/>
              <a:t>quotidien </a:t>
            </a:r>
            <a:r>
              <a:rPr sz="2700"/>
              <a:t>en </a:t>
            </a:r>
            <a:endParaRPr sz="2700"/>
          </a:p>
          <a:p>
            <a:pPr algn="l">
              <a:defRPr/>
            </a:pPr>
            <a:r>
              <a:rPr sz="2700"/>
              <a:t>expérimentant </a:t>
            </a:r>
            <a:r>
              <a:rPr sz="2700"/>
              <a:t>une nouvelle façon de </a:t>
            </a:r>
            <a:r>
              <a:rPr sz="2700"/>
              <a:t>« faire collectif » </a:t>
            </a:r>
            <a:r>
              <a:rPr sz="2700"/>
              <a:t>et de :</a:t>
            </a:r>
            <a:endParaRPr sz="2700"/>
          </a:p>
          <a:p>
            <a:pPr algn="l">
              <a:defRPr/>
            </a:pPr>
            <a:endParaRPr lang="fr-FR" sz="27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394023" indent="-394023" algn="l">
              <a:buFont typeface="Arial"/>
              <a:buChar char="•"/>
              <a:defRPr/>
            </a:pPr>
            <a:r>
              <a:rPr sz="2700"/>
              <a:t>fonctionner </a:t>
            </a:r>
            <a:r>
              <a:rPr lang="fr-FR" sz="2700" b="0" i="0" u="none" strike="noStrike" cap="none" spc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avec u</a:t>
            </a:r>
            <a:r>
              <a:rPr lang="fr-FR" sz="2700" b="0" i="0" u="none" strike="noStrike" cap="none" spc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n cadre clair et </a:t>
            </a:r>
            <a:r>
              <a:rPr lang="fr-FR" sz="27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des règles partagées, </a:t>
            </a:r>
            <a:endParaRPr lang="fr-FR" sz="27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l">
              <a:defRPr/>
            </a:pPr>
            <a:r>
              <a:rPr lang="fr-FR" sz="27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   évolutives, et modifiables</a:t>
            </a:r>
            <a:r>
              <a:rPr lang="fr-FR" sz="2700" b="0" i="0" u="none" strike="noStrike" cap="none" spc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,</a:t>
            </a:r>
            <a:endParaRPr lang="fr-FR" sz="2700" b="0" i="0" u="none" strike="noStrike" cap="none" spc="0">
              <a:solidFill>
                <a:srgbClr val="000000"/>
              </a:solidFill>
              <a:latin typeface="Arial"/>
              <a:ea typeface="Times New Roman"/>
              <a:cs typeface="Arial"/>
            </a:endParaRPr>
          </a:p>
          <a:p>
            <a:pPr marL="383006" indent="-383006" algn="l">
              <a:buFont typeface="Arial"/>
              <a:buChar char="•"/>
              <a:defRPr/>
            </a:pPr>
            <a:r>
              <a:rPr lang="fr-FR" sz="27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gouverner en faisant des besoins des membres de votre</a:t>
            </a:r>
            <a:endParaRPr lang="fr-FR" sz="27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l">
              <a:defRPr/>
            </a:pPr>
            <a:r>
              <a:rPr lang="fr-FR" sz="27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   collectif</a:t>
            </a:r>
            <a:r>
              <a:rPr lang="fr-FR" sz="27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fr-FR" sz="27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la force motrice de votre organisation,</a:t>
            </a:r>
            <a:endParaRPr lang="fr-FR" sz="2700" b="0" i="0" u="none" strike="noStrike" cap="none" spc="0">
              <a:solidFill>
                <a:srgbClr val="000000"/>
              </a:solidFill>
              <a:latin typeface="Arial"/>
              <a:ea typeface="Times New Roman"/>
              <a:cs typeface="Arial"/>
            </a:endParaRPr>
          </a:p>
          <a:p>
            <a:pPr marL="383006" indent="-383006" algn="l">
              <a:buFont typeface="Arial"/>
              <a:buChar char="•"/>
              <a:defRPr/>
            </a:pPr>
            <a:r>
              <a:rPr lang="fr-FR" sz="27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conjuguer </a:t>
            </a:r>
            <a:r>
              <a:rPr lang="fr-FR" sz="27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liberté individuelle et </a:t>
            </a:r>
            <a:r>
              <a:rPr lang="fr-FR" sz="27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gouvernance partagée.</a:t>
            </a:r>
            <a:endParaRPr sz="27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l">
              <a:defRPr/>
            </a:pPr>
            <a:endParaRPr sz="2800"/>
          </a:p>
          <a:p>
            <a:pPr algn="l">
              <a:defRPr/>
            </a:pPr>
            <a:endParaRPr sz="2800"/>
          </a:p>
          <a:p>
            <a:pPr algn="l">
              <a:defRPr/>
            </a:pPr>
            <a:endParaRPr sz="2800"/>
          </a:p>
          <a:p>
            <a:pPr marL="394023" indent="-394023" algn="l">
              <a:buFont typeface="Arial"/>
              <a:buChar char="•"/>
              <a:defRPr/>
            </a:pPr>
            <a:endParaRPr sz="2800"/>
          </a:p>
          <a:p>
            <a:pPr marL="394023" indent="-394023" algn="l">
              <a:buFont typeface="Arial"/>
              <a:buChar char="•"/>
              <a:defRPr/>
            </a:pPr>
            <a:endParaRPr sz="2800"/>
          </a:p>
          <a:p>
            <a:pPr marL="283879" indent="-283879" algn="just">
              <a:buFont typeface="Arial"/>
              <a:buChar char="•"/>
              <a:defRPr/>
            </a:pPr>
            <a:endParaRPr/>
          </a:p>
          <a:p>
            <a:pPr algn="just">
              <a:defRPr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7695928" name=""/>
          <p:cNvSpPr/>
          <p:nvPr/>
        </p:nvSpPr>
        <p:spPr bwMode="auto">
          <a:xfrm flipH="0" flipV="0">
            <a:off x="-84230" y="268653"/>
            <a:ext cx="12345865" cy="647211"/>
          </a:xfrm>
          <a:prstGeom prst="rect">
            <a:avLst/>
          </a:prstGeom>
          <a:solidFill>
            <a:srgbClr val="FFF200">
              <a:alpha val="74000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1490697" name=""/>
          <p:cNvSpPr txBox="1"/>
          <p:nvPr/>
        </p:nvSpPr>
        <p:spPr bwMode="auto">
          <a:xfrm flipH="0" flipV="0">
            <a:off x="3775898" y="275425"/>
            <a:ext cx="5007810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endParaRPr/>
          </a:p>
        </p:txBody>
      </p:sp>
      <p:pic>
        <p:nvPicPr>
          <p:cNvPr id="1286986290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8967731" y="4152384"/>
            <a:ext cx="3101408" cy="2546012"/>
          </a:xfrm>
          <a:prstGeom prst="rect">
            <a:avLst/>
          </a:prstGeom>
        </p:spPr>
      </p:pic>
      <p:sp>
        <p:nvSpPr>
          <p:cNvPr id="1259822130" name=""/>
          <p:cNvSpPr txBox="1"/>
          <p:nvPr/>
        </p:nvSpPr>
        <p:spPr bwMode="auto">
          <a:xfrm flipH="0" flipV="0">
            <a:off x="221057" y="268652"/>
            <a:ext cx="4253575" cy="64044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3600">
                <a:latin typeface="Arial"/>
                <a:cs typeface="Arial"/>
              </a:rPr>
              <a:t>S’équiper</a:t>
            </a:r>
            <a:endParaRPr/>
          </a:p>
        </p:txBody>
      </p:sp>
      <p:sp>
        <p:nvSpPr>
          <p:cNvPr id="1521209657" name=""/>
          <p:cNvSpPr txBox="1"/>
          <p:nvPr/>
        </p:nvSpPr>
        <p:spPr bwMode="auto">
          <a:xfrm flipH="0" flipV="0">
            <a:off x="732152" y="2040912"/>
            <a:ext cx="10547446" cy="452664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2700"/>
              <a:t>À la fin de cette journée, vous repartirez avec le </a:t>
            </a:r>
            <a:r>
              <a:rPr sz="2700"/>
              <a:t>« kit de </a:t>
            </a:r>
            <a:endParaRPr sz="2700"/>
          </a:p>
          <a:p>
            <a:pPr>
              <a:defRPr/>
            </a:pPr>
            <a:r>
              <a:rPr sz="2700"/>
              <a:t>démarrage d’un Commun Démocratique » comprenant :</a:t>
            </a:r>
            <a:endParaRPr sz="2700"/>
          </a:p>
          <a:p>
            <a:pPr>
              <a:defRPr/>
            </a:pPr>
            <a:endParaRPr sz="2700"/>
          </a:p>
          <a:p>
            <a:pPr marL="394023" indent="-394023">
              <a:buFont typeface="Arial"/>
              <a:buChar char="•"/>
              <a:defRPr/>
            </a:pPr>
            <a:r>
              <a:rPr lang="fr-FR" sz="2700" b="0" i="0" u="none" strike="noStrike" cap="none" spc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la constitution (statuts types) pour gouverner</a:t>
            </a:r>
            <a:endParaRPr lang="fr-FR" sz="2700" b="0" i="0" u="none" strike="noStrike" cap="none" spc="0">
              <a:solidFill>
                <a:srgbClr val="000000"/>
              </a:solidFill>
              <a:latin typeface="Arial"/>
              <a:ea typeface="Times New Roman"/>
              <a:cs typeface="Arial"/>
            </a:endParaRPr>
          </a:p>
          <a:p>
            <a:pPr>
              <a:defRPr/>
            </a:pPr>
            <a:r>
              <a:rPr lang="fr-FR" sz="2700" b="0" i="0" u="none" strike="noStrike" cap="none" spc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    démocratiquement votre organisation,             </a:t>
            </a:r>
            <a:endParaRPr sz="2700" b="0" i="0" u="none" strike="noStrike" cap="none" spc="0">
              <a:solidFill>
                <a:srgbClr val="000000"/>
              </a:solidFill>
              <a:latin typeface="Arial"/>
              <a:ea typeface="Times New Roman"/>
              <a:cs typeface="Arial"/>
            </a:endParaRPr>
          </a:p>
          <a:p>
            <a:pPr marL="394023" indent="-394023">
              <a:buFont typeface="Arial"/>
              <a:buChar char="•"/>
              <a:defRPr/>
            </a:pPr>
            <a:r>
              <a:rPr sz="2700">
                <a:latin typeface="Arial"/>
                <a:cs typeface="Arial"/>
              </a:rPr>
              <a:t>les règles du jeu des réunions « opérationnelles »,</a:t>
            </a:r>
            <a:endParaRPr sz="2700">
              <a:latin typeface="Arial"/>
              <a:cs typeface="Arial"/>
            </a:endParaRPr>
          </a:p>
          <a:p>
            <a:pPr marL="394022" indent="-394022">
              <a:buFont typeface="Arial"/>
              <a:buChar char="•"/>
              <a:defRPr/>
            </a:pPr>
            <a:r>
              <a:rPr sz="2700">
                <a:latin typeface="Arial"/>
                <a:cs typeface="Arial"/>
              </a:rPr>
              <a:t>des fiches de facilitation.</a:t>
            </a:r>
            <a:endParaRPr sz="2800">
              <a:latin typeface="Arial"/>
              <a:cs typeface="Arial"/>
            </a:endParaRPr>
          </a:p>
          <a:p>
            <a:pPr marL="394022" indent="-394022">
              <a:buFont typeface="Arial"/>
              <a:buChar char="•"/>
              <a:defRPr/>
            </a:pPr>
            <a:endParaRPr sz="2800">
              <a:latin typeface="Arial"/>
              <a:cs typeface="Arial"/>
            </a:endParaRPr>
          </a:p>
          <a:p>
            <a:pPr>
              <a:defRPr/>
            </a:pPr>
            <a:endParaRPr sz="2800">
              <a:latin typeface="Arial"/>
              <a:cs typeface="Arial"/>
            </a:endParaRPr>
          </a:p>
          <a:p>
            <a:pPr marL="394023" indent="-394023">
              <a:buFont typeface="Arial"/>
              <a:buChar char="•"/>
              <a:defRPr/>
            </a:pPr>
            <a:endParaRPr sz="2800"/>
          </a:p>
          <a:p>
            <a:pPr>
              <a:defRPr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7748316" name=""/>
          <p:cNvSpPr/>
          <p:nvPr/>
        </p:nvSpPr>
        <p:spPr bwMode="auto">
          <a:xfrm flipH="0" flipV="0">
            <a:off x="-84230" y="268653"/>
            <a:ext cx="12345865" cy="647211"/>
          </a:xfrm>
          <a:prstGeom prst="rect">
            <a:avLst/>
          </a:prstGeom>
          <a:solidFill>
            <a:srgbClr val="FFC000">
              <a:alpha val="43000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6093987" name=""/>
          <p:cNvSpPr txBox="1"/>
          <p:nvPr/>
        </p:nvSpPr>
        <p:spPr bwMode="auto">
          <a:xfrm flipH="0" flipV="0">
            <a:off x="3775898" y="275425"/>
            <a:ext cx="5007810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endParaRPr/>
          </a:p>
        </p:txBody>
      </p:sp>
      <p:sp>
        <p:nvSpPr>
          <p:cNvPr id="1046481588" name=""/>
          <p:cNvSpPr txBox="1"/>
          <p:nvPr/>
        </p:nvSpPr>
        <p:spPr bwMode="auto">
          <a:xfrm flipH="0" flipV="0">
            <a:off x="257688" y="275420"/>
            <a:ext cx="4690723" cy="64044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3600">
                <a:solidFill>
                  <a:schemeClr val="tx1"/>
                </a:solidFill>
              </a:rPr>
              <a:t>Tarifs solidaires</a:t>
            </a:r>
            <a:endParaRPr sz="3600"/>
          </a:p>
        </p:txBody>
      </p:sp>
      <p:sp>
        <p:nvSpPr>
          <p:cNvPr id="1261137728" name=""/>
          <p:cNvSpPr txBox="1"/>
          <p:nvPr/>
        </p:nvSpPr>
        <p:spPr bwMode="auto">
          <a:xfrm flipH="0" flipV="0">
            <a:off x="768624" y="1179023"/>
            <a:ext cx="10653475" cy="65535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fr-FR" sz="27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L’envie de partager nous anime. Nous souhaitons donc que cet atelier puisse profiter au plus grand nombre.</a:t>
            </a:r>
            <a:endParaRPr lang="fr-FR" sz="2700" b="0" i="0" u="none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>
              <a:defRPr/>
            </a:pPr>
            <a:endParaRPr lang="fr-FR" sz="2700" b="0" i="0" u="none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>
              <a:defRPr/>
            </a:pPr>
            <a:r>
              <a:rPr lang="fr-FR" sz="27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fr-FR" sz="2700" b="0" i="0" u="sng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Pour les organisations</a:t>
            </a:r>
            <a:r>
              <a:rPr lang="fr-FR" sz="27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:</a:t>
            </a:r>
            <a:endParaRPr lang="fr-FR" sz="2700" b="0" i="0" u="none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>
              <a:defRPr/>
            </a:pPr>
            <a:r>
              <a:rPr lang="fr-FR" sz="27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endParaRPr lang="fr-FR" sz="2700" b="0" i="0" u="none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383008" indent="-383008">
              <a:buFont typeface="Arial"/>
              <a:buChar char="•"/>
              <a:defRPr/>
            </a:pPr>
            <a:r>
              <a:rPr lang="fr-FR" sz="27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300 </a:t>
            </a:r>
            <a:r>
              <a:rPr sz="2700" b="0" i="0" u="none">
                <a:solidFill>
                  <a:srgbClr val="202124"/>
                </a:solidFill>
                <a:latin typeface="Liberation Sans"/>
                <a:ea typeface="Liberation Sans"/>
                <a:cs typeface="Liberation Sans"/>
              </a:rPr>
              <a:t>€</a:t>
            </a:r>
            <a:r>
              <a:rPr lang="fr-FR" sz="27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TTC. </a:t>
            </a:r>
            <a:r>
              <a:rPr lang="fr-FR" sz="27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Vous pouvez venir à plusieurs !</a:t>
            </a:r>
            <a:endParaRPr sz="2700" b="0" i="0" u="none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>
              <a:defRPr/>
            </a:pPr>
            <a:r>
              <a:rPr lang="fr-FR" sz="27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			    ou</a:t>
            </a:r>
            <a:endParaRPr lang="fr-FR" sz="2700" b="0" i="0" u="none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383008" indent="-383008">
              <a:buFont typeface="Arial"/>
              <a:buChar char="•"/>
              <a:defRPr/>
            </a:pPr>
            <a:r>
              <a:rPr lang="fr-FR" sz="27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Contribution : mise à disposition </a:t>
            </a:r>
            <a:r>
              <a:rPr lang="fr-FR" sz="27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d’un </a:t>
            </a:r>
            <a:r>
              <a:rPr lang="fr-FR" sz="27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espace</a:t>
            </a:r>
            <a:r>
              <a:rPr lang="fr-FR" sz="27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endParaRPr sz="2700" b="0" i="0" u="none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>
              <a:defRPr/>
            </a:pPr>
            <a:r>
              <a:rPr lang="fr-FR" sz="27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   pour accueillir l’atelier sur une journée.</a:t>
            </a:r>
            <a:endParaRPr sz="2700" b="0" i="0" u="none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>
              <a:defRPr/>
            </a:pPr>
            <a:endParaRPr lang="fr-FR" sz="2700" b="0" i="0" u="none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>
              <a:defRPr/>
            </a:pPr>
            <a:r>
              <a:rPr lang="fr-FR" sz="2700" b="0" i="0" u="sng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Pour les individus</a:t>
            </a:r>
            <a:r>
              <a:rPr lang="fr-FR" sz="27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 : </a:t>
            </a:r>
            <a:endParaRPr lang="fr-FR" sz="2700" b="0" i="0" u="none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>
              <a:defRPr/>
            </a:pPr>
            <a:endParaRPr lang="fr-FR" sz="2700" b="0" i="0" u="none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383008" indent="-383008">
              <a:buFont typeface="Arial"/>
              <a:buChar char="•"/>
              <a:defRPr/>
            </a:pPr>
            <a:r>
              <a:rPr lang="fr-FR" sz="27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participation libre et consciente.</a:t>
            </a:r>
            <a:endParaRPr lang="fr-FR" sz="2700" b="0" i="0" u="none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>
              <a:defRPr/>
            </a:pPr>
            <a:endParaRPr sz="2700"/>
          </a:p>
          <a:p>
            <a:pPr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endParaRPr sz="1800"/>
          </a:p>
          <a:p>
            <a:pPr>
              <a:defRPr/>
            </a:pPr>
            <a:endParaRPr sz="2800"/>
          </a:p>
        </p:txBody>
      </p:sp>
      <p:pic>
        <p:nvPicPr>
          <p:cNvPr id="1616468542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8783707" y="3009345"/>
            <a:ext cx="3949364" cy="6498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New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New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ONLYOFFICE/7.3.3.49</Application>
  <DocSecurity>0</DocSecurity>
  <PresentationFormat>Widescreen</PresentationFormat>
  <Paragraphs>0</Paragraphs>
  <Slides>14</Slides>
  <Notes>14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dc:identifier/>
  <dc:language/>
  <cp:lastModifiedBy>Aurélien Pavageau</cp:lastModifiedBy>
  <cp:revision>72</cp:revision>
  <dcterms:created xsi:type="dcterms:W3CDTF">2012-12-03T06:56:55Z</dcterms:created>
  <dcterms:modified xsi:type="dcterms:W3CDTF">2023-05-22T12:24:21Z</dcterms:modified>
  <cp:category/>
  <cp:contentStatus/>
  <cp:version/>
</cp:coreProperties>
</file>